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665" r:id="rId2"/>
    <p:sldId id="687" r:id="rId3"/>
    <p:sldId id="688" r:id="rId4"/>
    <p:sldId id="689" r:id="rId5"/>
    <p:sldId id="690" r:id="rId6"/>
    <p:sldId id="691" r:id="rId7"/>
    <p:sldId id="692" r:id="rId8"/>
    <p:sldId id="693" r:id="rId9"/>
    <p:sldId id="694" r:id="rId10"/>
    <p:sldId id="695" r:id="rId11"/>
    <p:sldId id="702" r:id="rId12"/>
    <p:sldId id="703" r:id="rId13"/>
    <p:sldId id="704" r:id="rId14"/>
    <p:sldId id="705" r:id="rId15"/>
    <p:sldId id="713" r:id="rId16"/>
    <p:sldId id="706" r:id="rId17"/>
    <p:sldId id="707" r:id="rId18"/>
    <p:sldId id="708" r:id="rId19"/>
    <p:sldId id="709" r:id="rId20"/>
    <p:sldId id="710" r:id="rId21"/>
    <p:sldId id="711" r:id="rId22"/>
    <p:sldId id="712" r:id="rId23"/>
    <p:sldId id="714" r:id="rId24"/>
  </p:sldIdLst>
  <p:sldSz cx="9144000" cy="6858000" type="screen4x3"/>
  <p:notesSz cx="70104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7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00"/>
    <a:srgbClr val="2A8487"/>
    <a:srgbClr val="1C5A61"/>
    <a:srgbClr val="0C6D9C"/>
    <a:srgbClr val="FF0000"/>
    <a:srgbClr val="CC3300"/>
    <a:srgbClr val="F5F5F5"/>
    <a:srgbClr val="F4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02" autoAdjust="0"/>
    <p:restoredTop sz="94551" autoAdjust="0"/>
  </p:normalViewPr>
  <p:slideViewPr>
    <p:cSldViewPr>
      <p:cViewPr varScale="1">
        <p:scale>
          <a:sx n="62" d="100"/>
          <a:sy n="62" d="100"/>
        </p:scale>
        <p:origin x="1272" y="44"/>
      </p:cViewPr>
      <p:guideLst>
        <p:guide orient="horz" pos="2160"/>
        <p:guide pos="2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840" y="-66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591" y="4416098"/>
            <a:ext cx="5143698" cy="41809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6811" tIns="48408" rIns="96811" bIns="48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4850"/>
            <a:ext cx="4629150" cy="34718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69900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38213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08113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76425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700088"/>
            <a:ext cx="4643437" cy="3482975"/>
          </a:xfrm>
          <a:solidFill>
            <a:srgbClr val="FFFFFF"/>
          </a:solidFill>
          <a:ln/>
        </p:spPr>
      </p:sp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112" y="4416098"/>
            <a:ext cx="5142177" cy="4180921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570" tIns="45780" rIns="91570" bIns="45780"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15967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6791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3688" y="152400"/>
            <a:ext cx="2085975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10288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8402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81000" y="152400"/>
            <a:ext cx="8280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11163" y="1143000"/>
            <a:ext cx="4083050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1143000"/>
            <a:ext cx="4083050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11163" y="3810000"/>
            <a:ext cx="4083050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613" y="3810000"/>
            <a:ext cx="4083050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4034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258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6762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163" y="1143000"/>
            <a:ext cx="408305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43000"/>
            <a:ext cx="408305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900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2325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020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7300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2217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7402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280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1163" y="1143000"/>
            <a:ext cx="83185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 Third Level</a:t>
            </a:r>
          </a:p>
        </p:txBody>
      </p:sp>
      <p:grpSp>
        <p:nvGrpSpPr>
          <p:cNvPr id="1028" name="Group 16"/>
          <p:cNvGrpSpPr>
            <a:grpSpLocks/>
          </p:cNvGrpSpPr>
          <p:nvPr userDrawn="1"/>
        </p:nvGrpSpPr>
        <p:grpSpPr bwMode="auto">
          <a:xfrm>
            <a:off x="304800" y="838200"/>
            <a:ext cx="8534400" cy="152400"/>
            <a:chOff x="264" y="788"/>
            <a:chExt cx="5232" cy="124"/>
          </a:xfrm>
        </p:grpSpPr>
        <p:sp>
          <p:nvSpPr>
            <p:cNvPr id="1030" name="Rectangle 17"/>
            <p:cNvSpPr>
              <a:spLocks noChangeArrowheads="1"/>
            </p:cNvSpPr>
            <p:nvPr/>
          </p:nvSpPr>
          <p:spPr bwMode="auto">
            <a:xfrm>
              <a:off x="264" y="788"/>
              <a:ext cx="5232" cy="61"/>
            </a:xfrm>
            <a:prstGeom prst="rect">
              <a:avLst/>
            </a:prstGeom>
            <a:gradFill rotWithShape="0">
              <a:gsLst>
                <a:gs pos="0">
                  <a:srgbClr val="0E9BBA"/>
                </a:gs>
                <a:gs pos="50000">
                  <a:srgbClr val="12C2E9"/>
                </a:gs>
                <a:gs pos="100000">
                  <a:srgbClr val="0E9BBA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031" name="Rectangle 18"/>
            <p:cNvSpPr>
              <a:spLocks noChangeArrowheads="1"/>
            </p:cNvSpPr>
            <p:nvPr/>
          </p:nvSpPr>
          <p:spPr bwMode="auto">
            <a:xfrm>
              <a:off x="264" y="881"/>
              <a:ext cx="5232" cy="31"/>
            </a:xfrm>
            <a:prstGeom prst="rect">
              <a:avLst/>
            </a:prstGeom>
            <a:gradFill rotWithShape="0">
              <a:gsLst>
                <a:gs pos="0">
                  <a:srgbClr val="B200B2"/>
                </a:gs>
                <a:gs pos="50000">
                  <a:srgbClr val="FF00FF"/>
                </a:gs>
                <a:gs pos="100000">
                  <a:srgbClr val="B200B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1029" name="Text Box 10"/>
          <p:cNvSpPr txBox="1">
            <a:spLocks noChangeArrowheads="1"/>
          </p:cNvSpPr>
          <p:nvPr userDrawn="1"/>
        </p:nvSpPr>
        <p:spPr bwMode="auto">
          <a:xfrm>
            <a:off x="457200" y="6400800"/>
            <a:ext cx="8534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dirty="0"/>
              <a:t>10/11/2021 	      Introduction to Data Mining, 2</a:t>
            </a:r>
            <a:r>
              <a:rPr lang="en-US" altLang="en-US" baseline="30000" dirty="0"/>
              <a:t>nd</a:t>
            </a:r>
            <a:r>
              <a:rPr lang="en-US" altLang="en-US" dirty="0"/>
              <a:t> Edition 		                         </a:t>
            </a:r>
            <a:fld id="{76D69139-C577-4F33-9130-DE4A162E0023}" type="slidenum">
              <a:rPr lang="en-US" altLang="en-US" smtClean="0"/>
              <a:pPr>
                <a:spcBef>
                  <a:spcPct val="50000"/>
                </a:spcBef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5pPr>
      <a:lvl6pPr marL="4572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6pPr>
      <a:lvl7pPr marL="9144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7pPr>
      <a:lvl8pPr marL="13716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8pPr>
      <a:lvl9pPr marL="18288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9pPr>
    </p:titleStyle>
    <p:bodyStyle>
      <a:lvl1pPr marL="292100" indent="-2921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100000"/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100000"/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9144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70000"/>
        <a:buFont typeface="Wingdings" panose="05000000000000000000" pitchFamily="2" charset="2"/>
        <a:buChar char="u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5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2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8.wmf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1.wmf"/><Relationship Id="rId3" Type="http://schemas.openxmlformats.org/officeDocument/2006/relationships/image" Target="../media/image6.emf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2.bin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-152400"/>
            <a:ext cx="8763000" cy="838200"/>
          </a:xfrm>
        </p:spPr>
        <p:txBody>
          <a:bodyPr/>
          <a:lstStyle/>
          <a:p>
            <a:r>
              <a:rPr lang="en-US" altLang="en-US"/>
              <a:t>Data Mining</a:t>
            </a:r>
            <a:endParaRPr lang="en-US" altLang="en-US" sz="2800"/>
          </a:p>
        </p:txBody>
      </p:sp>
      <p:sp>
        <p:nvSpPr>
          <p:cNvPr id="4098" name="Rectangle 1027"/>
          <p:cNvSpPr>
            <a:spLocks noChangeArrowheads="1"/>
          </p:cNvSpPr>
          <p:nvPr/>
        </p:nvSpPr>
        <p:spPr bwMode="auto">
          <a:xfrm>
            <a:off x="381000" y="2362200"/>
            <a:ext cx="8229600" cy="294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3200" b="0"/>
              <a:t>Support Vector Machines</a:t>
            </a:r>
          </a:p>
          <a:p>
            <a:pPr algn="ctr" eaLnBrk="1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en-US" altLang="en-US" sz="3200" b="0"/>
          </a:p>
          <a:p>
            <a:pPr algn="ctr" eaLnBrk="1" hangingPunct="1"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60000"/>
              <a:buFont typeface="Monotype Sorts" panose="05010101010101010101" pitchFamily="2" charset="2"/>
              <a:buNone/>
            </a:pPr>
            <a:r>
              <a:rPr lang="en-US" altLang="en-US" sz="3200" b="0">
                <a:solidFill>
                  <a:srgbClr val="000000"/>
                </a:solidFill>
              </a:rPr>
              <a:t>Introduction to Data Mining, 2</a:t>
            </a:r>
            <a:r>
              <a:rPr lang="en-US" altLang="en-US" sz="3200" b="0" baseline="30000">
                <a:solidFill>
                  <a:srgbClr val="000000"/>
                </a:solidFill>
              </a:rPr>
              <a:t>nd</a:t>
            </a:r>
            <a:r>
              <a:rPr lang="en-US" altLang="en-US" sz="3200" b="0">
                <a:solidFill>
                  <a:srgbClr val="000000"/>
                </a:solidFill>
              </a:rPr>
              <a:t> Edition</a:t>
            </a:r>
          </a:p>
          <a:p>
            <a:pPr algn="ctr" eaLnBrk="1" hangingPunct="1"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60000"/>
              <a:buFont typeface="Monotype Sorts" panose="05010101010101010101" pitchFamily="2" charset="2"/>
              <a:buNone/>
            </a:pPr>
            <a:r>
              <a:rPr lang="en-US" altLang="en-US" sz="3200" b="0">
                <a:solidFill>
                  <a:srgbClr val="000000"/>
                </a:solidFill>
              </a:rPr>
              <a:t>by</a:t>
            </a:r>
          </a:p>
          <a:p>
            <a:pPr algn="ctr" eaLnBrk="1" hangingPunct="1"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60000"/>
              <a:buFont typeface="Monotype Sorts" panose="05010101010101010101" pitchFamily="2" charset="2"/>
              <a:buNone/>
            </a:pPr>
            <a:r>
              <a:rPr lang="en-US" altLang="en-US" sz="3200" b="0">
                <a:solidFill>
                  <a:srgbClr val="000000"/>
                </a:solidFill>
              </a:rPr>
              <a:t>Tan, Steinbach, Karpatne, Kumar</a:t>
            </a:r>
            <a:endParaRPr lang="en-US" altLang="en-US" sz="16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Learning Linear SVM</a:t>
            </a:r>
          </a:p>
        </p:txBody>
      </p:sp>
      <p:sp>
        <p:nvSpPr>
          <p:cNvPr id="14338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Objective is to maximize:</a:t>
            </a:r>
          </a:p>
          <a:p>
            <a:endParaRPr lang="en-US" altLang="en-US" dirty="0"/>
          </a:p>
          <a:p>
            <a:pPr lvl="1"/>
            <a:r>
              <a:rPr lang="en-US" altLang="en-US" dirty="0"/>
              <a:t>Which is equivalent to minimizing:</a:t>
            </a:r>
          </a:p>
          <a:p>
            <a:pPr lvl="1"/>
            <a:r>
              <a:rPr lang="en-US" altLang="en-US" dirty="0"/>
              <a:t>Subject to the following constraints: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dirty="0"/>
              <a:t>   or</a:t>
            </a:r>
          </a:p>
          <a:p>
            <a:pPr lvl="1">
              <a:buFont typeface="Arial" panose="020B0604020202020204" pitchFamily="34" charset="0"/>
              <a:buNone/>
            </a:pPr>
            <a:endParaRPr lang="en-US" altLang="en-US" dirty="0"/>
          </a:p>
          <a:p>
            <a:pPr lvl="2"/>
            <a:r>
              <a:rPr lang="en-US" altLang="en-US" dirty="0"/>
              <a:t> This is a constrained optimization problem</a:t>
            </a:r>
          </a:p>
          <a:p>
            <a:pPr lvl="3"/>
            <a:r>
              <a:rPr lang="en-US" altLang="en-US" dirty="0"/>
              <a:t>Solve it using Lagrange multiplier method</a:t>
            </a:r>
          </a:p>
        </p:txBody>
      </p:sp>
      <p:graphicFrame>
        <p:nvGraphicFramePr>
          <p:cNvPr id="14339" name="Object 2"/>
          <p:cNvGraphicFramePr>
            <a:graphicFrameLocks noChangeAspect="1"/>
          </p:cNvGraphicFramePr>
          <p:nvPr/>
        </p:nvGraphicFramePr>
        <p:xfrm>
          <a:off x="4876800" y="990600"/>
          <a:ext cx="2141538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39800" imgH="419100" progId="Equation.3">
                  <p:embed/>
                </p:oleObj>
              </mc:Choice>
              <mc:Fallback>
                <p:oleObj name="Equation" r:id="rId2" imgW="939800" imgH="419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990600"/>
                        <a:ext cx="2141538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3"/>
          <p:cNvGraphicFramePr>
            <a:graphicFrameLocks noChangeAspect="1"/>
          </p:cNvGraphicFramePr>
          <p:nvPr/>
        </p:nvGraphicFramePr>
        <p:xfrm>
          <a:off x="1981200" y="3276600"/>
          <a:ext cx="426720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90700" imgH="482600" progId="Equation.3">
                  <p:embed/>
                </p:oleObj>
              </mc:Choice>
              <mc:Fallback>
                <p:oleObj name="Equation" r:id="rId4" imgW="1790700" imgH="482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276600"/>
                        <a:ext cx="4267200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4"/>
          <p:cNvGraphicFramePr>
            <a:graphicFrameLocks noChangeAspect="1"/>
          </p:cNvGraphicFramePr>
          <p:nvPr/>
        </p:nvGraphicFramePr>
        <p:xfrm>
          <a:off x="6858000" y="1939925"/>
          <a:ext cx="1938338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50531" imgH="418918" progId="Equation.3">
                  <p:embed/>
                </p:oleObj>
              </mc:Choice>
              <mc:Fallback>
                <p:oleObj name="Equation" r:id="rId6" imgW="850531" imgH="418918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1939925"/>
                        <a:ext cx="1938338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342" name="Object 5"/>
              <p:cNvSpPr txBox="1">
                <a:spLocks noGrp="1"/>
              </p:cNvSpPr>
              <p:nvPr>
                <p:ph sz="half" idx="4294967295"/>
              </p:nvPr>
            </p:nvSpPr>
            <p:spPr bwMode="auto">
              <a:xfrm>
                <a:off x="1981200" y="4527550"/>
                <a:ext cx="4724400" cy="57785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92500"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•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)≥1,</m:t>
                      </m:r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=1,2,...,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342" name="Object 5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 bwMode="auto">
              <a:xfrm>
                <a:off x="1981200" y="4527550"/>
                <a:ext cx="4724400" cy="57785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of Linear SVM</a:t>
            </a:r>
          </a:p>
        </p:txBody>
      </p:sp>
      <p:graphicFrame>
        <p:nvGraphicFramePr>
          <p:cNvPr id="15362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4876800" y="3581400"/>
          <a:ext cx="4038600" cy="233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4051300" imgH="2349500" progId="Visio.Drawing.6">
                  <p:embed/>
                </p:oleObj>
              </mc:Choice>
              <mc:Fallback>
                <p:oleObj name="Visio" r:id="rId2" imgW="4051300" imgH="234950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581400"/>
                        <a:ext cx="4038600" cy="233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228600" y="990600"/>
          <a:ext cx="4648200" cy="359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6350000" imgH="4673600" progId="Visio.Drawing.6">
                  <p:embed/>
                </p:oleObj>
              </mc:Choice>
              <mc:Fallback>
                <p:oleObj name="Visio" r:id="rId4" imgW="6350000" imgH="4673600" progId="Visio.Drawing.6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985" t="4062" r="5971"/>
                      <a:stretch>
                        <a:fillRect/>
                      </a:stretch>
                    </p:blipFill>
                    <p:spPr bwMode="auto">
                      <a:xfrm>
                        <a:off x="228600" y="990600"/>
                        <a:ext cx="4648200" cy="359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4" name="Oval 11"/>
          <p:cNvSpPr>
            <a:spLocks noChangeArrowheads="1"/>
          </p:cNvSpPr>
          <p:nvPr/>
        </p:nvSpPr>
        <p:spPr bwMode="auto">
          <a:xfrm>
            <a:off x="7924800" y="3886200"/>
            <a:ext cx="1066800" cy="609600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400"/>
          </a:p>
        </p:txBody>
      </p:sp>
      <p:sp>
        <p:nvSpPr>
          <p:cNvPr id="15365" name="Line 12"/>
          <p:cNvSpPr>
            <a:spLocks noChangeShapeType="1"/>
          </p:cNvSpPr>
          <p:nvPr/>
        </p:nvSpPr>
        <p:spPr bwMode="auto">
          <a:xfrm flipH="1" flipV="1">
            <a:off x="7924800" y="2667000"/>
            <a:ext cx="304800" cy="1219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Text Box 13"/>
          <p:cNvSpPr txBox="1">
            <a:spLocks noChangeArrowheads="1"/>
          </p:cNvSpPr>
          <p:nvPr/>
        </p:nvSpPr>
        <p:spPr bwMode="auto">
          <a:xfrm>
            <a:off x="6324600" y="2286000"/>
            <a:ext cx="243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Support vectors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Learning Linear SVM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Decision boundary depends only on support vectors</a:t>
            </a:r>
          </a:p>
          <a:p>
            <a:pPr lvl="1"/>
            <a:r>
              <a:rPr lang="en-US" altLang="en-US"/>
              <a:t> If you have data set with same support vectors, decision boundary will not change</a:t>
            </a:r>
          </a:p>
          <a:p>
            <a:pPr lvl="2"/>
            <a:endParaRPr lang="en-US" altLang="en-US"/>
          </a:p>
          <a:p>
            <a:pPr lvl="1"/>
            <a:r>
              <a:rPr lang="en-US" altLang="en-US"/>
              <a:t>How to classify using SVM once </a:t>
            </a:r>
            <a:r>
              <a:rPr lang="en-US" altLang="en-US" b="1"/>
              <a:t>w</a:t>
            </a:r>
            <a:r>
              <a:rPr lang="en-US" altLang="en-US"/>
              <a:t> and </a:t>
            </a:r>
            <a:r>
              <a:rPr lang="en-US" altLang="en-US" i="1"/>
              <a:t>b</a:t>
            </a:r>
            <a:r>
              <a:rPr lang="en-US" altLang="en-US"/>
              <a:t> are found? Given a test record, x</a:t>
            </a:r>
            <a:r>
              <a:rPr lang="en-US" altLang="en-US" baseline="-25000"/>
              <a:t>i</a:t>
            </a:r>
          </a:p>
        </p:txBody>
      </p:sp>
      <p:graphicFrame>
        <p:nvGraphicFramePr>
          <p:cNvPr id="16387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133600" y="4724400"/>
          <a:ext cx="4191000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55800" imgH="482600" progId="Equation.3">
                  <p:embed/>
                </p:oleObj>
              </mc:Choice>
              <mc:Fallback>
                <p:oleObj name="Equation" r:id="rId2" imgW="1955800" imgH="482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724400"/>
                        <a:ext cx="4191000" cy="103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Support Vector Machines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What if the problem is not linearly separable?</a:t>
            </a:r>
          </a:p>
        </p:txBody>
      </p:sp>
      <p:graphicFrame>
        <p:nvGraphicFramePr>
          <p:cNvPr id="17411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209800" y="1917700"/>
          <a:ext cx="4724400" cy="445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442200" imgH="7023100" progId="Visio.Drawing.6">
                  <p:embed/>
                </p:oleObj>
              </mc:Choice>
              <mc:Fallback>
                <p:oleObj name="Visio" r:id="rId2" imgW="7442200" imgH="702310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917700"/>
                        <a:ext cx="4724400" cy="445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514600" y="2590800"/>
            <a:ext cx="4038600" cy="3124200"/>
            <a:chOff x="1584" y="1632"/>
            <a:chExt cx="2544" cy="1968"/>
          </a:xfrm>
        </p:grpSpPr>
        <p:sp>
          <p:nvSpPr>
            <p:cNvPr id="17413" name="Oval 8"/>
            <p:cNvSpPr>
              <a:spLocks noChangeArrowheads="1"/>
            </p:cNvSpPr>
            <p:nvPr/>
          </p:nvSpPr>
          <p:spPr bwMode="auto">
            <a:xfrm>
              <a:off x="1584" y="1632"/>
              <a:ext cx="336" cy="336"/>
            </a:xfrm>
            <a:prstGeom prst="ellipse">
              <a:avLst/>
            </a:prstGeom>
            <a:noFill/>
            <a:ln w="508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10000"/>
                </a:spcBef>
                <a:spcAft>
                  <a:spcPts val="400"/>
                </a:spcAft>
                <a:buClr>
                  <a:srgbClr val="0C7B9C"/>
                </a:buClr>
                <a:buSzPct val="75000"/>
                <a:buFont typeface="Monotype Sorts" panose="05010101010101010101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spcAft>
                  <a:spcPts val="400"/>
                </a:spcAft>
                <a:buClr>
                  <a:srgbClr val="0C7B9C"/>
                </a:buClr>
                <a:buSzPct val="100000"/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spcAft>
                  <a:spcPts val="400"/>
                </a:spcAft>
                <a:buClr>
                  <a:srgbClr val="0C7B9C"/>
                </a:buClr>
                <a:buSzPct val="70000"/>
                <a:buFont typeface="Wingdings" panose="05000000000000000000" pitchFamily="2" charset="2"/>
                <a:buChar char="u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US" altLang="en-US" sz="1400"/>
            </a:p>
          </p:txBody>
        </p:sp>
        <p:sp>
          <p:nvSpPr>
            <p:cNvPr id="17414" name="Oval 9"/>
            <p:cNvSpPr>
              <a:spLocks noChangeArrowheads="1"/>
            </p:cNvSpPr>
            <p:nvPr/>
          </p:nvSpPr>
          <p:spPr bwMode="auto">
            <a:xfrm>
              <a:off x="2304" y="2208"/>
              <a:ext cx="336" cy="336"/>
            </a:xfrm>
            <a:prstGeom prst="ellipse">
              <a:avLst/>
            </a:prstGeom>
            <a:noFill/>
            <a:ln w="508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10000"/>
                </a:spcBef>
                <a:spcAft>
                  <a:spcPts val="400"/>
                </a:spcAft>
                <a:buClr>
                  <a:srgbClr val="0C7B9C"/>
                </a:buClr>
                <a:buSzPct val="75000"/>
                <a:buFont typeface="Monotype Sorts" panose="05010101010101010101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spcAft>
                  <a:spcPts val="400"/>
                </a:spcAft>
                <a:buClr>
                  <a:srgbClr val="0C7B9C"/>
                </a:buClr>
                <a:buSzPct val="100000"/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spcAft>
                  <a:spcPts val="400"/>
                </a:spcAft>
                <a:buClr>
                  <a:srgbClr val="0C7B9C"/>
                </a:buClr>
                <a:buSzPct val="70000"/>
                <a:buFont typeface="Wingdings" panose="05000000000000000000" pitchFamily="2" charset="2"/>
                <a:buChar char="u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US" altLang="en-US" sz="1400"/>
            </a:p>
          </p:txBody>
        </p:sp>
        <p:sp>
          <p:nvSpPr>
            <p:cNvPr id="17415" name="Oval 10"/>
            <p:cNvSpPr>
              <a:spLocks noChangeArrowheads="1"/>
            </p:cNvSpPr>
            <p:nvPr/>
          </p:nvSpPr>
          <p:spPr bwMode="auto">
            <a:xfrm>
              <a:off x="2208" y="1680"/>
              <a:ext cx="336" cy="336"/>
            </a:xfrm>
            <a:prstGeom prst="ellipse">
              <a:avLst/>
            </a:prstGeom>
            <a:noFill/>
            <a:ln w="508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10000"/>
                </a:spcBef>
                <a:spcAft>
                  <a:spcPts val="400"/>
                </a:spcAft>
                <a:buClr>
                  <a:srgbClr val="0C7B9C"/>
                </a:buClr>
                <a:buSzPct val="75000"/>
                <a:buFont typeface="Monotype Sorts" panose="05010101010101010101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spcAft>
                  <a:spcPts val="400"/>
                </a:spcAft>
                <a:buClr>
                  <a:srgbClr val="0C7B9C"/>
                </a:buClr>
                <a:buSzPct val="100000"/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spcAft>
                  <a:spcPts val="400"/>
                </a:spcAft>
                <a:buClr>
                  <a:srgbClr val="0C7B9C"/>
                </a:buClr>
                <a:buSzPct val="70000"/>
                <a:buFont typeface="Wingdings" panose="05000000000000000000" pitchFamily="2" charset="2"/>
                <a:buChar char="u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US" altLang="en-US" sz="1400"/>
            </a:p>
          </p:txBody>
        </p:sp>
        <p:sp>
          <p:nvSpPr>
            <p:cNvPr id="17416" name="Oval 11"/>
            <p:cNvSpPr>
              <a:spLocks noChangeArrowheads="1"/>
            </p:cNvSpPr>
            <p:nvPr/>
          </p:nvSpPr>
          <p:spPr bwMode="auto">
            <a:xfrm>
              <a:off x="2832" y="3264"/>
              <a:ext cx="336" cy="336"/>
            </a:xfrm>
            <a:prstGeom prst="ellipse">
              <a:avLst/>
            </a:prstGeom>
            <a:noFill/>
            <a:ln w="508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10000"/>
                </a:spcBef>
                <a:spcAft>
                  <a:spcPts val="400"/>
                </a:spcAft>
                <a:buClr>
                  <a:srgbClr val="0C7B9C"/>
                </a:buClr>
                <a:buSzPct val="75000"/>
                <a:buFont typeface="Monotype Sorts" panose="05010101010101010101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spcAft>
                  <a:spcPts val="400"/>
                </a:spcAft>
                <a:buClr>
                  <a:srgbClr val="0C7B9C"/>
                </a:buClr>
                <a:buSzPct val="100000"/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spcAft>
                  <a:spcPts val="400"/>
                </a:spcAft>
                <a:buClr>
                  <a:srgbClr val="0C7B9C"/>
                </a:buClr>
                <a:buSzPct val="70000"/>
                <a:buFont typeface="Wingdings" panose="05000000000000000000" pitchFamily="2" charset="2"/>
                <a:buChar char="u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US" altLang="en-US" sz="1400"/>
            </a:p>
          </p:txBody>
        </p:sp>
        <p:sp>
          <p:nvSpPr>
            <p:cNvPr id="17417" name="Oval 12"/>
            <p:cNvSpPr>
              <a:spLocks noChangeArrowheads="1"/>
            </p:cNvSpPr>
            <p:nvPr/>
          </p:nvSpPr>
          <p:spPr bwMode="auto">
            <a:xfrm>
              <a:off x="3312" y="2400"/>
              <a:ext cx="336" cy="336"/>
            </a:xfrm>
            <a:prstGeom prst="ellipse">
              <a:avLst/>
            </a:prstGeom>
            <a:noFill/>
            <a:ln w="508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10000"/>
                </a:spcBef>
                <a:spcAft>
                  <a:spcPts val="400"/>
                </a:spcAft>
                <a:buClr>
                  <a:srgbClr val="0C7B9C"/>
                </a:buClr>
                <a:buSzPct val="75000"/>
                <a:buFont typeface="Monotype Sorts" panose="05010101010101010101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spcAft>
                  <a:spcPts val="400"/>
                </a:spcAft>
                <a:buClr>
                  <a:srgbClr val="0C7B9C"/>
                </a:buClr>
                <a:buSzPct val="100000"/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spcAft>
                  <a:spcPts val="400"/>
                </a:spcAft>
                <a:buClr>
                  <a:srgbClr val="0C7B9C"/>
                </a:buClr>
                <a:buSzPct val="70000"/>
                <a:buFont typeface="Wingdings" panose="05000000000000000000" pitchFamily="2" charset="2"/>
                <a:buChar char="u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US" altLang="en-US" sz="1400"/>
            </a:p>
          </p:txBody>
        </p:sp>
        <p:sp>
          <p:nvSpPr>
            <p:cNvPr id="17418" name="Oval 13"/>
            <p:cNvSpPr>
              <a:spLocks noChangeArrowheads="1"/>
            </p:cNvSpPr>
            <p:nvPr/>
          </p:nvSpPr>
          <p:spPr bwMode="auto">
            <a:xfrm>
              <a:off x="3792" y="2736"/>
              <a:ext cx="336" cy="336"/>
            </a:xfrm>
            <a:prstGeom prst="ellipse">
              <a:avLst/>
            </a:prstGeom>
            <a:noFill/>
            <a:ln w="508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10000"/>
                </a:spcBef>
                <a:spcAft>
                  <a:spcPts val="400"/>
                </a:spcAft>
                <a:buClr>
                  <a:srgbClr val="0C7B9C"/>
                </a:buClr>
                <a:buSzPct val="75000"/>
                <a:buFont typeface="Monotype Sorts" panose="05010101010101010101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spcAft>
                  <a:spcPts val="400"/>
                </a:spcAft>
                <a:buClr>
                  <a:srgbClr val="0C7B9C"/>
                </a:buClr>
                <a:buSzPct val="100000"/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spcAft>
                  <a:spcPts val="400"/>
                </a:spcAft>
                <a:buClr>
                  <a:srgbClr val="0C7B9C"/>
                </a:buClr>
                <a:buSzPct val="70000"/>
                <a:buFont typeface="Wingdings" panose="05000000000000000000" pitchFamily="2" charset="2"/>
                <a:buChar char="u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US" altLang="en-US" sz="1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Support Vector Machines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What if the problem is not linearly separable?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Introduce slack variables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 Need to minimize:</a:t>
            </a:r>
          </a:p>
          <a:p>
            <a:pPr lvl="2">
              <a:lnSpc>
                <a:spcPct val="90000"/>
              </a:lnSpc>
            </a:pP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 Subject to: </a:t>
            </a:r>
          </a:p>
          <a:p>
            <a:pPr lvl="2">
              <a:lnSpc>
                <a:spcPct val="90000"/>
              </a:lnSpc>
            </a:pPr>
            <a:endParaRPr lang="en-US" altLang="en-US" dirty="0"/>
          </a:p>
          <a:p>
            <a:pPr lvl="2">
              <a:lnSpc>
                <a:spcPct val="90000"/>
              </a:lnSpc>
            </a:pPr>
            <a:endParaRPr lang="en-US" altLang="en-US" dirty="0"/>
          </a:p>
          <a:p>
            <a:pPr lvl="2">
              <a:lnSpc>
                <a:spcPct val="90000"/>
              </a:lnSpc>
            </a:pPr>
            <a:endParaRPr lang="en-US" altLang="en-US" dirty="0"/>
          </a:p>
          <a:p>
            <a:pPr lvl="2">
              <a:lnSpc>
                <a:spcPct val="90000"/>
              </a:lnSpc>
            </a:pP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 If k is 1 or 2, this leads to similar objective function as linear SVM but with different constraints (see textbook)</a:t>
            </a:r>
          </a:p>
        </p:txBody>
      </p:sp>
      <p:graphicFrame>
        <p:nvGraphicFramePr>
          <p:cNvPr id="18435" name="Object 2"/>
          <p:cNvGraphicFramePr>
            <a:graphicFrameLocks noChangeAspect="1"/>
          </p:cNvGraphicFramePr>
          <p:nvPr/>
        </p:nvGraphicFramePr>
        <p:xfrm>
          <a:off x="2362200" y="3657600"/>
          <a:ext cx="5114925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93900" imgH="482600" progId="Equation.3">
                  <p:embed/>
                </p:oleObj>
              </mc:Choice>
              <mc:Fallback>
                <p:oleObj name="Equation" r:id="rId2" imgW="1993900" imgH="482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657600"/>
                        <a:ext cx="5114925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3"/>
          <p:cNvGraphicFramePr>
            <a:graphicFrameLocks noChangeAspect="1"/>
          </p:cNvGraphicFramePr>
          <p:nvPr/>
        </p:nvGraphicFramePr>
        <p:xfrm>
          <a:off x="4648200" y="2133600"/>
          <a:ext cx="3587750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74800" imgH="457200" progId="Equation.3">
                  <p:embed/>
                </p:oleObj>
              </mc:Choice>
              <mc:Fallback>
                <p:oleObj name="Equation" r:id="rId4" imgW="15748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133600"/>
                        <a:ext cx="3587750" cy="104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Oval 6"/>
          <p:cNvSpPr>
            <a:spLocks noChangeArrowheads="1"/>
          </p:cNvSpPr>
          <p:nvPr/>
        </p:nvSpPr>
        <p:spPr bwMode="auto">
          <a:xfrm>
            <a:off x="6400800" y="3657600"/>
            <a:ext cx="1143000" cy="533400"/>
          </a:xfrm>
          <a:prstGeom prst="ellips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400"/>
          </a:p>
        </p:txBody>
      </p:sp>
      <p:sp>
        <p:nvSpPr>
          <p:cNvPr id="18438" name="Oval 7"/>
          <p:cNvSpPr>
            <a:spLocks noChangeArrowheads="1"/>
          </p:cNvSpPr>
          <p:nvPr/>
        </p:nvSpPr>
        <p:spPr bwMode="auto">
          <a:xfrm>
            <a:off x="6324600" y="4191000"/>
            <a:ext cx="1295400" cy="533400"/>
          </a:xfrm>
          <a:prstGeom prst="ellips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Support Vector Machines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81000" y="5943600"/>
            <a:ext cx="8534400" cy="38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Find the hyperplane that optimizes both factors</a:t>
            </a:r>
          </a:p>
        </p:txBody>
      </p:sp>
      <p:graphicFrame>
        <p:nvGraphicFramePr>
          <p:cNvPr id="19459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362200" y="1195388"/>
          <a:ext cx="4876800" cy="460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442200" imgH="7023100" progId="Visio.Drawing.6">
                  <p:embed/>
                </p:oleObj>
              </mc:Choice>
              <mc:Fallback>
                <p:oleObj name="Visio" r:id="rId2" imgW="7442200" imgH="702310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195388"/>
                        <a:ext cx="4876800" cy="460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048000" y="2971800"/>
            <a:ext cx="152400" cy="1524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40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350000" y="3784600"/>
            <a:ext cx="152400" cy="152400"/>
          </a:xfrm>
          <a:prstGeom prst="rect">
            <a:avLst/>
          </a:prstGeom>
          <a:solidFill>
            <a:srgbClr val="0066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Nonlinear Support Vector Machines</a:t>
            </a:r>
          </a:p>
        </p:txBody>
      </p:sp>
      <p:sp>
        <p:nvSpPr>
          <p:cNvPr id="2048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What if decision boundary is not linear?</a:t>
            </a:r>
          </a:p>
        </p:txBody>
      </p:sp>
      <p:pic>
        <p:nvPicPr>
          <p:cNvPr id="20483" name="Picture 10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03" r="6154"/>
          <a:stretch>
            <a:fillRect/>
          </a:stretch>
        </p:blipFill>
        <p:spPr>
          <a:xfrm>
            <a:off x="2133600" y="1828800"/>
            <a:ext cx="4648200" cy="3562350"/>
          </a:xfrm>
          <a:noFill/>
        </p:spPr>
      </p:pic>
      <p:pic>
        <p:nvPicPr>
          <p:cNvPr id="20484" name="Picture 13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2600" y="5397500"/>
            <a:ext cx="5676900" cy="1003300"/>
          </a:xfr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Nonlinear Support Vector Machines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Transform </a:t>
            </a:r>
            <a:r>
              <a:rPr lang="en-US" altLang="en-US" dirty="0"/>
              <a:t>data into higher dimensional space</a:t>
            </a:r>
          </a:p>
        </p:txBody>
      </p:sp>
      <p:pic>
        <p:nvPicPr>
          <p:cNvPr id="21507" name="Picture 10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00600" y="3402013"/>
            <a:ext cx="4114800" cy="498475"/>
          </a:xfrm>
          <a:noFill/>
        </p:spPr>
      </p:pic>
      <p:pic>
        <p:nvPicPr>
          <p:cNvPr id="21508" name="Picture 6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82"/>
          <a:stretch>
            <a:fillRect/>
          </a:stretch>
        </p:blipFill>
        <p:spPr>
          <a:xfrm>
            <a:off x="0" y="2057400"/>
            <a:ext cx="4876800" cy="3886200"/>
          </a:xfrm>
          <a:noFill/>
        </p:spPr>
      </p:pic>
      <p:pic>
        <p:nvPicPr>
          <p:cNvPr id="21509" name="Picture 8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00600" y="2514600"/>
            <a:ext cx="3429000" cy="627063"/>
          </a:xfrm>
          <a:noFill/>
        </p:spPr>
      </p:pic>
      <p:pic>
        <p:nvPicPr>
          <p:cNvPr id="21510" name="Picture 1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00600" y="4114800"/>
            <a:ext cx="4343400" cy="523875"/>
          </a:xfrm>
          <a:noFill/>
        </p:spPr>
      </p:pic>
      <p:graphicFrame>
        <p:nvGraphicFramePr>
          <p:cNvPr id="21511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5486400" y="5508625"/>
          <a:ext cx="29718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28254" imgH="203112" progId="Equation.3">
                  <p:embed/>
                </p:oleObj>
              </mc:Choice>
              <mc:Fallback>
                <p:oleObj name="Equation" r:id="rId6" imgW="1028254" imgH="203112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5508625"/>
                        <a:ext cx="29718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" name="Text Box 16"/>
          <p:cNvSpPr txBox="1">
            <a:spLocks noChangeArrowheads="1"/>
          </p:cNvSpPr>
          <p:nvPr/>
        </p:nvSpPr>
        <p:spPr bwMode="auto">
          <a:xfrm>
            <a:off x="5029200" y="4953000"/>
            <a:ext cx="3048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Decision boundary: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Learning Nonlinear SVM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Optimization problem: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Which leads to the same set of equations (but involve </a:t>
            </a:r>
            <a:r>
              <a:rPr lang="en-US" altLang="en-US">
                <a:sym typeface="Symbol" panose="05050102010706020507" pitchFamily="18" charset="2"/>
              </a:rPr>
              <a:t>(x) instead of x)</a:t>
            </a:r>
          </a:p>
        </p:txBody>
      </p:sp>
      <p:pic>
        <p:nvPicPr>
          <p:cNvPr id="22531" name="Picture 6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8" r="6897"/>
          <a:stretch>
            <a:fillRect/>
          </a:stretch>
        </p:blipFill>
        <p:spPr>
          <a:xfrm>
            <a:off x="304800" y="3962400"/>
            <a:ext cx="4191000" cy="933450"/>
          </a:xfrm>
          <a:noFill/>
        </p:spPr>
      </p:pic>
      <p:pic>
        <p:nvPicPr>
          <p:cNvPr id="22532" name="Picture 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5"/>
          <a:stretch>
            <a:fillRect/>
          </a:stretch>
        </p:blipFill>
        <p:spPr>
          <a:xfrm>
            <a:off x="1905000" y="1600200"/>
            <a:ext cx="4953000" cy="1143000"/>
          </a:xfrm>
          <a:noFill/>
        </p:spPr>
      </p:pic>
      <p:pic>
        <p:nvPicPr>
          <p:cNvPr id="22533" name="Picture 8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8" b="11021"/>
          <a:stretch>
            <a:fillRect/>
          </a:stretch>
        </p:blipFill>
        <p:spPr>
          <a:xfrm>
            <a:off x="4800600" y="4014788"/>
            <a:ext cx="4114800" cy="1254125"/>
          </a:xfrm>
          <a:noFill/>
        </p:spPr>
      </p:pic>
      <p:pic>
        <p:nvPicPr>
          <p:cNvPr id="22534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2" r="3355"/>
          <a:stretch>
            <a:fillRect/>
          </a:stretch>
        </p:blipFill>
        <p:spPr bwMode="auto">
          <a:xfrm>
            <a:off x="533400" y="5518150"/>
            <a:ext cx="60198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Learning NonLinear SVM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Issues:</a:t>
            </a:r>
          </a:p>
          <a:p>
            <a:pPr lvl="1"/>
            <a:r>
              <a:rPr lang="en-US" altLang="en-US"/>
              <a:t>What type of mapping function </a:t>
            </a:r>
            <a:r>
              <a:rPr lang="en-US" altLang="en-US">
                <a:sym typeface="Symbol" panose="05050102010706020507" pitchFamily="18" charset="2"/>
              </a:rPr>
              <a:t> should be used?</a:t>
            </a:r>
          </a:p>
          <a:p>
            <a:pPr lvl="1"/>
            <a:r>
              <a:rPr lang="en-US" altLang="en-US">
                <a:sym typeface="Symbol" panose="05050102010706020507" pitchFamily="18" charset="2"/>
              </a:rPr>
              <a:t>How to do the computation in high dimensional space?</a:t>
            </a:r>
          </a:p>
          <a:p>
            <a:pPr lvl="2"/>
            <a:r>
              <a:rPr lang="en-US" altLang="en-US">
                <a:sym typeface="Symbol" panose="05050102010706020507" pitchFamily="18" charset="2"/>
              </a:rPr>
              <a:t> Most computations involve dot product (x</a:t>
            </a:r>
            <a:r>
              <a:rPr lang="en-US" altLang="en-US" baseline="-25000">
                <a:sym typeface="Symbol" panose="05050102010706020507" pitchFamily="18" charset="2"/>
              </a:rPr>
              <a:t>i</a:t>
            </a:r>
            <a:r>
              <a:rPr lang="en-US" altLang="en-US">
                <a:sym typeface="Symbol" panose="05050102010706020507" pitchFamily="18" charset="2"/>
              </a:rPr>
              <a:t>) (x</a:t>
            </a:r>
            <a:r>
              <a:rPr lang="en-US" altLang="en-US" baseline="-25000">
                <a:sym typeface="Symbol" panose="05050102010706020507" pitchFamily="18" charset="2"/>
              </a:rPr>
              <a:t>j</a:t>
            </a:r>
            <a:r>
              <a:rPr lang="en-US" altLang="en-US">
                <a:sym typeface="Symbol" panose="05050102010706020507" pitchFamily="18" charset="2"/>
              </a:rPr>
              <a:t>) </a:t>
            </a:r>
          </a:p>
          <a:p>
            <a:pPr lvl="2"/>
            <a:r>
              <a:rPr lang="en-US" altLang="en-US">
                <a:sym typeface="Symbol" panose="05050102010706020507" pitchFamily="18" charset="2"/>
              </a:rPr>
              <a:t> Curse of dimensionality?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Support Vector Machines</a:t>
            </a:r>
          </a:p>
        </p:txBody>
      </p:sp>
      <p:sp>
        <p:nvSpPr>
          <p:cNvPr id="614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81000" y="5943600"/>
            <a:ext cx="8534400" cy="38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/>
              <a:t>Find a linear hyperplane (decision boundary) that will separate the data</a:t>
            </a:r>
          </a:p>
        </p:txBody>
      </p:sp>
      <p:graphicFrame>
        <p:nvGraphicFramePr>
          <p:cNvPr id="6147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362200" y="1195388"/>
          <a:ext cx="4876800" cy="460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442200" imgH="7023100" progId="Visio.Drawing.6">
                  <p:embed/>
                </p:oleObj>
              </mc:Choice>
              <mc:Fallback>
                <p:oleObj name="Visio" r:id="rId2" imgW="7442200" imgH="702310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195388"/>
                        <a:ext cx="4876800" cy="460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Learning Nonlinear SVM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Kernel Trick:</a:t>
            </a:r>
          </a:p>
          <a:p>
            <a:pPr lvl="1">
              <a:spcAft>
                <a:spcPts val="1000"/>
              </a:spcAft>
            </a:pPr>
            <a:r>
              <a:rPr lang="en-US" altLang="en-US">
                <a:sym typeface="Symbol" panose="05050102010706020507" pitchFamily="18" charset="2"/>
              </a:rPr>
              <a:t>(x</a:t>
            </a:r>
            <a:r>
              <a:rPr lang="en-US" altLang="en-US" baseline="-25000">
                <a:sym typeface="Symbol" panose="05050102010706020507" pitchFamily="18" charset="2"/>
              </a:rPr>
              <a:t>i</a:t>
            </a:r>
            <a:r>
              <a:rPr lang="en-US" altLang="en-US">
                <a:sym typeface="Symbol" panose="05050102010706020507" pitchFamily="18" charset="2"/>
              </a:rPr>
              <a:t>) (x</a:t>
            </a:r>
            <a:r>
              <a:rPr lang="en-US" altLang="en-US" baseline="-25000">
                <a:sym typeface="Symbol" panose="05050102010706020507" pitchFamily="18" charset="2"/>
              </a:rPr>
              <a:t>j</a:t>
            </a:r>
            <a:r>
              <a:rPr lang="en-US" altLang="en-US">
                <a:sym typeface="Symbol" panose="05050102010706020507" pitchFamily="18" charset="2"/>
              </a:rPr>
              <a:t>) = </a:t>
            </a:r>
            <a:r>
              <a:rPr lang="en-US" altLang="en-US"/>
              <a:t>K(</a:t>
            </a:r>
            <a:r>
              <a:rPr lang="en-US" altLang="en-US">
                <a:sym typeface="Symbol" panose="05050102010706020507" pitchFamily="18" charset="2"/>
              </a:rPr>
              <a:t>x</a:t>
            </a:r>
            <a:r>
              <a:rPr lang="en-US" altLang="en-US" baseline="-25000">
                <a:sym typeface="Symbol" panose="05050102010706020507" pitchFamily="18" charset="2"/>
              </a:rPr>
              <a:t>i</a:t>
            </a:r>
            <a:r>
              <a:rPr lang="en-US" altLang="en-US"/>
              <a:t>, </a:t>
            </a:r>
            <a:r>
              <a:rPr lang="en-US" altLang="en-US">
                <a:sym typeface="Symbol" panose="05050102010706020507" pitchFamily="18" charset="2"/>
              </a:rPr>
              <a:t>x</a:t>
            </a:r>
            <a:r>
              <a:rPr lang="en-US" altLang="en-US" baseline="-25000">
                <a:sym typeface="Symbol" panose="05050102010706020507" pitchFamily="18" charset="2"/>
              </a:rPr>
              <a:t>j</a:t>
            </a:r>
            <a:r>
              <a:rPr lang="en-US" altLang="en-US"/>
              <a:t>) </a:t>
            </a:r>
            <a:endParaRPr lang="en-US" altLang="en-US">
              <a:sym typeface="Symbol" panose="05050102010706020507" pitchFamily="18" charset="2"/>
            </a:endParaRPr>
          </a:p>
          <a:p>
            <a:pPr lvl="1">
              <a:spcAft>
                <a:spcPts val="1000"/>
              </a:spcAft>
            </a:pPr>
            <a:r>
              <a:rPr lang="en-US" altLang="en-US"/>
              <a:t>K(</a:t>
            </a:r>
            <a:r>
              <a:rPr lang="en-US" altLang="en-US">
                <a:sym typeface="Symbol" panose="05050102010706020507" pitchFamily="18" charset="2"/>
              </a:rPr>
              <a:t>x</a:t>
            </a:r>
            <a:r>
              <a:rPr lang="en-US" altLang="en-US" baseline="-25000">
                <a:sym typeface="Symbol" panose="05050102010706020507" pitchFamily="18" charset="2"/>
              </a:rPr>
              <a:t>i</a:t>
            </a:r>
            <a:r>
              <a:rPr lang="en-US" altLang="en-US"/>
              <a:t>, </a:t>
            </a:r>
            <a:r>
              <a:rPr lang="en-US" altLang="en-US">
                <a:sym typeface="Symbol" panose="05050102010706020507" pitchFamily="18" charset="2"/>
              </a:rPr>
              <a:t>x</a:t>
            </a:r>
            <a:r>
              <a:rPr lang="en-US" altLang="en-US" baseline="-25000">
                <a:sym typeface="Symbol" panose="05050102010706020507" pitchFamily="18" charset="2"/>
              </a:rPr>
              <a:t>j</a:t>
            </a:r>
            <a:r>
              <a:rPr lang="en-US" altLang="en-US"/>
              <a:t>) is a kernel function (expressed in terms of the coordinates in the original space)</a:t>
            </a:r>
          </a:p>
          <a:p>
            <a:pPr lvl="2">
              <a:spcAft>
                <a:spcPts val="1000"/>
              </a:spcAft>
            </a:pPr>
            <a:r>
              <a:rPr lang="en-US" altLang="en-US"/>
              <a:t> Examples:</a:t>
            </a:r>
          </a:p>
        </p:txBody>
      </p:sp>
      <p:pic>
        <p:nvPicPr>
          <p:cNvPr id="24579" name="Picture 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19400" y="3810000"/>
            <a:ext cx="4038600" cy="1657350"/>
          </a:xfr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of Nonlinear SVM</a:t>
            </a:r>
          </a:p>
        </p:txBody>
      </p:sp>
      <p:pic>
        <p:nvPicPr>
          <p:cNvPr id="25602" name="Picture 1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676400"/>
            <a:ext cx="5638800" cy="4227513"/>
          </a:xfrm>
          <a:noFill/>
        </p:spPr>
      </p:pic>
      <p:sp>
        <p:nvSpPr>
          <p:cNvPr id="25603" name="Text Box 12"/>
          <p:cNvSpPr txBox="1">
            <a:spLocks noChangeArrowheads="1"/>
          </p:cNvSpPr>
          <p:nvPr/>
        </p:nvSpPr>
        <p:spPr bwMode="auto">
          <a:xfrm>
            <a:off x="6248400" y="3048000"/>
            <a:ext cx="2667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anose="05010101010101010101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SVM with polynomial degree 2 kernel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Learning Nonlinear SVM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Advantages of using kernel:</a:t>
            </a:r>
          </a:p>
          <a:p>
            <a:pPr lvl="1"/>
            <a:r>
              <a:rPr lang="en-US" altLang="en-US"/>
              <a:t>Don’t have to know the mapping function </a:t>
            </a:r>
            <a:r>
              <a:rPr lang="en-US" altLang="en-US">
                <a:sym typeface="Symbol" panose="05050102010706020507" pitchFamily="18" charset="2"/>
              </a:rPr>
              <a:t></a:t>
            </a:r>
          </a:p>
          <a:p>
            <a:pPr lvl="1"/>
            <a:r>
              <a:rPr lang="en-US" altLang="en-US">
                <a:sym typeface="Symbol" panose="05050102010706020507" pitchFamily="18" charset="2"/>
              </a:rPr>
              <a:t>Computing dot product (x</a:t>
            </a:r>
            <a:r>
              <a:rPr lang="en-US" altLang="en-US" baseline="-25000">
                <a:sym typeface="Symbol" panose="05050102010706020507" pitchFamily="18" charset="2"/>
              </a:rPr>
              <a:t>i</a:t>
            </a:r>
            <a:r>
              <a:rPr lang="en-US" altLang="en-US">
                <a:sym typeface="Symbol" panose="05050102010706020507" pitchFamily="18" charset="2"/>
              </a:rPr>
              <a:t>) (x</a:t>
            </a:r>
            <a:r>
              <a:rPr lang="en-US" altLang="en-US" baseline="-25000">
                <a:sym typeface="Symbol" panose="05050102010706020507" pitchFamily="18" charset="2"/>
              </a:rPr>
              <a:t>j</a:t>
            </a:r>
            <a:r>
              <a:rPr lang="en-US" altLang="en-US">
                <a:sym typeface="Symbol" panose="05050102010706020507" pitchFamily="18" charset="2"/>
              </a:rPr>
              <a:t>) in the original space avoids curse of dimensionality</a:t>
            </a:r>
          </a:p>
          <a:p>
            <a:pPr lvl="2"/>
            <a:endParaRPr lang="en-US" altLang="en-US">
              <a:sym typeface="Symbol" panose="05050102010706020507" pitchFamily="18" charset="2"/>
            </a:endParaRPr>
          </a:p>
          <a:p>
            <a:r>
              <a:rPr lang="en-US" altLang="en-US">
                <a:sym typeface="Symbol" panose="05050102010706020507" pitchFamily="18" charset="2"/>
              </a:rPr>
              <a:t>Not all functions can be kernels</a:t>
            </a:r>
          </a:p>
          <a:p>
            <a:pPr lvl="1"/>
            <a:r>
              <a:rPr lang="en-US" altLang="en-US">
                <a:sym typeface="Symbol" panose="05050102010706020507" pitchFamily="18" charset="2"/>
              </a:rPr>
              <a:t>Must make sure there is a corresponding  in some high-dimensional space</a:t>
            </a:r>
          </a:p>
          <a:p>
            <a:pPr lvl="1"/>
            <a:r>
              <a:rPr lang="en-US" altLang="en-US">
                <a:sym typeface="Symbol" panose="05050102010706020507" pitchFamily="18" charset="2"/>
              </a:rPr>
              <a:t>Mercer’s theorem (see textbook)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Characteristics of SVM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2" y="1143000"/>
            <a:ext cx="8351837" cy="5181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Aft>
                <a:spcPts val="300"/>
              </a:spcAft>
            </a:pPr>
            <a:r>
              <a:rPr lang="en-US" altLang="en-US" sz="2400" dirty="0"/>
              <a:t>The learning problem is formulated as a convex optimization problem</a:t>
            </a:r>
          </a:p>
          <a:p>
            <a:pPr lvl="1">
              <a:lnSpc>
                <a:spcPct val="120000"/>
              </a:lnSpc>
              <a:spcAft>
                <a:spcPts val="300"/>
              </a:spcAft>
            </a:pPr>
            <a:r>
              <a:rPr lang="en-US" altLang="en-US" sz="2400" dirty="0"/>
              <a:t>Efficient algorithms are available to find the global minima </a:t>
            </a:r>
          </a:p>
          <a:p>
            <a:pPr lvl="1">
              <a:lnSpc>
                <a:spcPct val="120000"/>
              </a:lnSpc>
              <a:spcAft>
                <a:spcPts val="300"/>
              </a:spcAft>
            </a:pPr>
            <a:r>
              <a:rPr lang="en-US" altLang="en-US" sz="2400" dirty="0"/>
              <a:t>Many of the other methods use greedy approaches and find locally optimal solutions</a:t>
            </a:r>
          </a:p>
          <a:p>
            <a:pPr lvl="1">
              <a:lnSpc>
                <a:spcPct val="120000"/>
              </a:lnSpc>
              <a:spcAft>
                <a:spcPts val="300"/>
              </a:spcAft>
            </a:pPr>
            <a:r>
              <a:rPr lang="en-US" altLang="en-US" sz="2400" dirty="0"/>
              <a:t>High computational complexity for building the model</a:t>
            </a:r>
          </a:p>
          <a:p>
            <a:pPr lvl="1">
              <a:lnSpc>
                <a:spcPct val="120000"/>
              </a:lnSpc>
              <a:spcAft>
                <a:spcPts val="300"/>
              </a:spcAft>
            </a:pPr>
            <a:endParaRPr lang="en-US" altLang="en-US" sz="2400" dirty="0"/>
          </a:p>
          <a:p>
            <a:pPr>
              <a:lnSpc>
                <a:spcPct val="120000"/>
              </a:lnSpc>
              <a:spcAft>
                <a:spcPts val="300"/>
              </a:spcAft>
            </a:pPr>
            <a:r>
              <a:rPr lang="en-US" altLang="en-US" sz="2400" dirty="0"/>
              <a:t>Robust to noise</a:t>
            </a:r>
          </a:p>
          <a:p>
            <a:pPr>
              <a:lnSpc>
                <a:spcPct val="120000"/>
              </a:lnSpc>
              <a:spcAft>
                <a:spcPts val="300"/>
              </a:spcAft>
            </a:pPr>
            <a:r>
              <a:rPr lang="en-US" altLang="en-US" sz="2400" dirty="0"/>
              <a:t>Overfitting is handled by maximizing the margin of the decision boundary, </a:t>
            </a:r>
          </a:p>
          <a:p>
            <a:pPr>
              <a:lnSpc>
                <a:spcPct val="120000"/>
              </a:lnSpc>
              <a:spcAft>
                <a:spcPts val="300"/>
              </a:spcAft>
            </a:pPr>
            <a:r>
              <a:rPr lang="en-US" altLang="en-US" sz="2400" dirty="0"/>
              <a:t>SVM can handle irrelevant and </a:t>
            </a:r>
            <a:r>
              <a:rPr lang="en-US" altLang="en-US" sz="2400"/>
              <a:t>redundant attributes </a:t>
            </a:r>
            <a:r>
              <a:rPr lang="en-US" altLang="en-US" sz="2400" dirty="0"/>
              <a:t>better than many other techniques</a:t>
            </a:r>
          </a:p>
          <a:p>
            <a:pPr>
              <a:lnSpc>
                <a:spcPct val="120000"/>
              </a:lnSpc>
              <a:spcAft>
                <a:spcPts val="300"/>
              </a:spcAft>
            </a:pPr>
            <a:r>
              <a:rPr lang="en-US" altLang="en-US" sz="2400" dirty="0"/>
              <a:t>The user needs to provide the type of kernel function and cost function</a:t>
            </a:r>
          </a:p>
          <a:p>
            <a:pPr>
              <a:lnSpc>
                <a:spcPct val="120000"/>
              </a:lnSpc>
              <a:spcAft>
                <a:spcPts val="300"/>
              </a:spcAft>
            </a:pPr>
            <a:r>
              <a:rPr lang="en-US" altLang="en-US" sz="2400" dirty="0"/>
              <a:t>Difficult to handle missing values</a:t>
            </a:r>
          </a:p>
          <a:p>
            <a:pPr>
              <a:lnSpc>
                <a:spcPct val="120000"/>
              </a:lnSpc>
              <a:spcAft>
                <a:spcPts val="300"/>
              </a:spcAft>
            </a:pPr>
            <a:endParaRPr lang="en-US" altLang="en-US" sz="2400" dirty="0"/>
          </a:p>
          <a:p>
            <a:pPr>
              <a:lnSpc>
                <a:spcPct val="120000"/>
              </a:lnSpc>
              <a:spcAft>
                <a:spcPts val="300"/>
              </a:spcAft>
            </a:pPr>
            <a:r>
              <a:rPr lang="en-US" altLang="en-US" sz="2400" dirty="0"/>
              <a:t>What about categorical variables?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Support Vector Machines</a:t>
            </a:r>
          </a:p>
        </p:txBody>
      </p:sp>
      <p:sp>
        <p:nvSpPr>
          <p:cNvPr id="717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81000" y="5943600"/>
            <a:ext cx="8534400" cy="38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One Possible Solution</a:t>
            </a:r>
          </a:p>
        </p:txBody>
      </p:sp>
      <p:graphicFrame>
        <p:nvGraphicFramePr>
          <p:cNvPr id="7171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362200" y="1195388"/>
          <a:ext cx="4876800" cy="460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442200" imgH="7023100" progId="Visio.Drawing.6">
                  <p:embed/>
                </p:oleObj>
              </mc:Choice>
              <mc:Fallback>
                <p:oleObj name="Visio" r:id="rId2" imgW="7442200" imgH="702310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195388"/>
                        <a:ext cx="4876800" cy="460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Support Vector Machines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81000" y="5943600"/>
            <a:ext cx="8534400" cy="38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Another possible solution</a:t>
            </a:r>
          </a:p>
        </p:txBody>
      </p:sp>
      <p:graphicFrame>
        <p:nvGraphicFramePr>
          <p:cNvPr id="8195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362200" y="1189038"/>
          <a:ext cx="4876800" cy="460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442200" imgH="7023100" progId="Visio.Drawing.6">
                  <p:embed/>
                </p:oleObj>
              </mc:Choice>
              <mc:Fallback>
                <p:oleObj name="Visio" r:id="rId2" imgW="7442200" imgH="702310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189038"/>
                        <a:ext cx="4876800" cy="460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Support Vector Machines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81000" y="5943600"/>
            <a:ext cx="8534400" cy="38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Other possible solutions</a:t>
            </a:r>
          </a:p>
        </p:txBody>
      </p:sp>
      <p:graphicFrame>
        <p:nvGraphicFramePr>
          <p:cNvPr id="9219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362200" y="1189038"/>
          <a:ext cx="4876800" cy="460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442200" imgH="7023100" progId="Visio.Drawing.6">
                  <p:embed/>
                </p:oleObj>
              </mc:Choice>
              <mc:Fallback>
                <p:oleObj name="Visio" r:id="rId2" imgW="7442200" imgH="702310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189038"/>
                        <a:ext cx="4876800" cy="460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5797" name="Line 5"/>
          <p:cNvSpPr>
            <a:spLocks noChangeShapeType="1"/>
          </p:cNvSpPr>
          <p:nvPr/>
        </p:nvSpPr>
        <p:spPr bwMode="auto">
          <a:xfrm>
            <a:off x="2667000" y="2819400"/>
            <a:ext cx="4191000" cy="1371600"/>
          </a:xfrm>
          <a:prstGeom prst="line">
            <a:avLst/>
          </a:prstGeom>
          <a:noFill/>
          <a:ln w="19050">
            <a:solidFill>
              <a:srgbClr val="FF0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5798" name="Line 6"/>
          <p:cNvSpPr>
            <a:spLocks noChangeShapeType="1"/>
          </p:cNvSpPr>
          <p:nvPr/>
        </p:nvSpPr>
        <p:spPr bwMode="auto">
          <a:xfrm>
            <a:off x="2667000" y="2590800"/>
            <a:ext cx="4191000" cy="1371600"/>
          </a:xfrm>
          <a:prstGeom prst="line">
            <a:avLst/>
          </a:prstGeom>
          <a:noFill/>
          <a:ln w="19050">
            <a:solidFill>
              <a:srgbClr val="FF0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5799" name="Line 7"/>
          <p:cNvSpPr>
            <a:spLocks noChangeShapeType="1"/>
          </p:cNvSpPr>
          <p:nvPr/>
        </p:nvSpPr>
        <p:spPr bwMode="auto">
          <a:xfrm>
            <a:off x="2667000" y="2209800"/>
            <a:ext cx="4191000" cy="2209800"/>
          </a:xfrm>
          <a:prstGeom prst="line">
            <a:avLst/>
          </a:prstGeom>
          <a:noFill/>
          <a:ln w="19050">
            <a:solidFill>
              <a:srgbClr val="FF0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5800" name="Line 8"/>
          <p:cNvSpPr>
            <a:spLocks noChangeShapeType="1"/>
          </p:cNvSpPr>
          <p:nvPr/>
        </p:nvSpPr>
        <p:spPr bwMode="auto">
          <a:xfrm>
            <a:off x="2667000" y="2667000"/>
            <a:ext cx="4191000" cy="1905000"/>
          </a:xfrm>
          <a:prstGeom prst="line">
            <a:avLst/>
          </a:prstGeom>
          <a:noFill/>
          <a:ln w="19050">
            <a:solidFill>
              <a:srgbClr val="FF0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5801" name="Line 9"/>
          <p:cNvSpPr>
            <a:spLocks noChangeShapeType="1"/>
          </p:cNvSpPr>
          <p:nvPr/>
        </p:nvSpPr>
        <p:spPr bwMode="auto">
          <a:xfrm>
            <a:off x="2667000" y="2438400"/>
            <a:ext cx="4191000" cy="1600200"/>
          </a:xfrm>
          <a:prstGeom prst="line">
            <a:avLst/>
          </a:prstGeom>
          <a:noFill/>
          <a:ln w="19050">
            <a:solidFill>
              <a:srgbClr val="FF0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Support Vector Machines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81000" y="5638800"/>
            <a:ext cx="8534400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Which one is better? B1 or B2?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How do you define better?</a:t>
            </a:r>
          </a:p>
        </p:txBody>
      </p:sp>
      <p:graphicFrame>
        <p:nvGraphicFramePr>
          <p:cNvPr id="10243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362200" y="1195388"/>
          <a:ext cx="4876800" cy="460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442200" imgH="7023100" progId="Visio.Drawing.6">
                  <p:embed/>
                </p:oleObj>
              </mc:Choice>
              <mc:Fallback>
                <p:oleObj name="Visio" r:id="rId2" imgW="7442200" imgH="702310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195388"/>
                        <a:ext cx="4876800" cy="460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Support Vector Machines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81000" y="5943600"/>
            <a:ext cx="8534400" cy="38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/>
              <a:t>Find hyperplane that </a:t>
            </a:r>
            <a:r>
              <a:rPr lang="en-US" altLang="en-US" sz="2000" dirty="0">
                <a:solidFill>
                  <a:srgbClr val="FF0000"/>
                </a:solidFill>
              </a:rPr>
              <a:t>maximizes</a:t>
            </a:r>
            <a:r>
              <a:rPr lang="en-US" altLang="en-US" sz="2000" dirty="0"/>
              <a:t> the margin </a:t>
            </a:r>
            <a:r>
              <a:rPr lang="en-US" altLang="en-US" sz="2000" dirty="0">
                <a:sym typeface="Wingdings" panose="05000000000000000000" pitchFamily="2" charset="2"/>
              </a:rPr>
              <a:t></a:t>
            </a:r>
            <a:r>
              <a:rPr lang="en-US" altLang="en-US" sz="2000" dirty="0"/>
              <a:t> B1 is better than B2</a:t>
            </a:r>
          </a:p>
        </p:txBody>
      </p:sp>
      <p:graphicFrame>
        <p:nvGraphicFramePr>
          <p:cNvPr id="11267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362200" y="1195388"/>
          <a:ext cx="4876800" cy="460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442200" imgH="7023100" progId="Visio.Drawing.6">
                  <p:embed/>
                </p:oleObj>
              </mc:Choice>
              <mc:Fallback>
                <p:oleObj name="Visio" r:id="rId2" imgW="7442200" imgH="702310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195388"/>
                        <a:ext cx="4876800" cy="460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Support Vector Machines</a:t>
            </a:r>
          </a:p>
        </p:txBody>
      </p:sp>
      <p:graphicFrame>
        <p:nvGraphicFramePr>
          <p:cNvPr id="12290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362200" y="1195388"/>
          <a:ext cx="4876800" cy="460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442200" imgH="7023100" progId="Visio.Drawing.6">
                  <p:embed/>
                </p:oleObj>
              </mc:Choice>
              <mc:Fallback>
                <p:oleObj name="Visio" r:id="rId2" imgW="7442200" imgH="702310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195388"/>
                        <a:ext cx="4876800" cy="460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1" name="Line 5"/>
          <p:cNvSpPr>
            <a:spLocks noChangeShapeType="1"/>
          </p:cNvSpPr>
          <p:nvPr/>
        </p:nvSpPr>
        <p:spPr bwMode="auto">
          <a:xfrm flipH="1">
            <a:off x="1828800" y="1905000"/>
            <a:ext cx="12192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2292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04800" y="2590800"/>
          <a:ext cx="1435100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99753" imgH="177723" progId="Equation.3">
                  <p:embed/>
                </p:oleObj>
              </mc:Choice>
              <mc:Fallback>
                <p:oleObj name="Equation" r:id="rId4" imgW="799753" imgH="17772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590800"/>
                        <a:ext cx="1435100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Line 8"/>
          <p:cNvSpPr>
            <a:spLocks noChangeShapeType="1"/>
          </p:cNvSpPr>
          <p:nvPr/>
        </p:nvSpPr>
        <p:spPr bwMode="auto">
          <a:xfrm flipH="1">
            <a:off x="1828800" y="2438400"/>
            <a:ext cx="1295400" cy="823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2294" name="Object 4"/>
          <p:cNvGraphicFramePr>
            <a:graphicFrameLocks noChangeAspect="1"/>
          </p:cNvGraphicFramePr>
          <p:nvPr/>
        </p:nvGraphicFramePr>
        <p:xfrm>
          <a:off x="236538" y="3186113"/>
          <a:ext cx="1571625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75920" imgH="177723" progId="Equation.3">
                  <p:embed/>
                </p:oleObj>
              </mc:Choice>
              <mc:Fallback>
                <p:oleObj name="Equation" r:id="rId6" imgW="875920" imgH="17772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8" y="3186113"/>
                        <a:ext cx="1571625" cy="31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Line 10"/>
          <p:cNvSpPr>
            <a:spLocks noChangeShapeType="1"/>
          </p:cNvSpPr>
          <p:nvPr/>
        </p:nvSpPr>
        <p:spPr bwMode="auto">
          <a:xfrm flipV="1">
            <a:off x="6324600" y="3505200"/>
            <a:ext cx="1219200" cy="776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2296" name="Object 5"/>
          <p:cNvGraphicFramePr>
            <a:graphicFrameLocks noChangeAspect="1"/>
          </p:cNvGraphicFramePr>
          <p:nvPr/>
        </p:nvGraphicFramePr>
        <p:xfrm>
          <a:off x="7267575" y="3048000"/>
          <a:ext cx="1571625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75920" imgH="177723" progId="Equation.3">
                  <p:embed/>
                </p:oleObj>
              </mc:Choice>
              <mc:Fallback>
                <p:oleObj name="Equation" r:id="rId8" imgW="875920" imgH="17772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7575" y="3048000"/>
                        <a:ext cx="1571625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Object 6"/>
          <p:cNvGraphicFramePr>
            <a:graphicFrameLocks noChangeAspect="1"/>
          </p:cNvGraphicFramePr>
          <p:nvPr/>
        </p:nvGraphicFramePr>
        <p:xfrm>
          <a:off x="165100" y="5562600"/>
          <a:ext cx="3937000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879600" imgH="457200" progId="Equation.3">
                  <p:embed/>
                </p:oleObj>
              </mc:Choice>
              <mc:Fallback>
                <p:oleObj name="Equation" r:id="rId10" imgW="18796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00" y="5562600"/>
                        <a:ext cx="3937000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Object 7"/>
          <p:cNvGraphicFramePr>
            <a:graphicFrameLocks noChangeAspect="1"/>
          </p:cNvGraphicFramePr>
          <p:nvPr/>
        </p:nvGraphicFramePr>
        <p:xfrm>
          <a:off x="7107238" y="5575300"/>
          <a:ext cx="168433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939800" imgH="419100" progId="Equation.3">
                  <p:embed/>
                </p:oleObj>
              </mc:Choice>
              <mc:Fallback>
                <p:oleObj name="Equation" r:id="rId12" imgW="9398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7238" y="5575300"/>
                        <a:ext cx="1684337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Linear SVM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Linear model: 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Learning the model is equivalent to determining the values of </a:t>
            </a:r>
          </a:p>
          <a:p>
            <a:pPr lvl="1"/>
            <a:r>
              <a:rPr lang="en-US" altLang="en-US"/>
              <a:t>How to find             from training data?</a:t>
            </a:r>
          </a:p>
        </p:txBody>
      </p:sp>
      <p:graphicFrame>
        <p:nvGraphicFramePr>
          <p:cNvPr id="13315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524000" y="1905000"/>
          <a:ext cx="35052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79600" imgH="457200" progId="Equation.3">
                  <p:embed/>
                </p:oleObj>
              </mc:Choice>
              <mc:Fallback>
                <p:oleObj name="Equation" r:id="rId2" imgW="187960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05000"/>
                        <a:ext cx="35052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895600" y="3733800"/>
          <a:ext cx="129540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45626" imgH="177646" progId="Equation.3">
                  <p:embed/>
                </p:oleObj>
              </mc:Choice>
              <mc:Fallback>
                <p:oleObj name="Equation" r:id="rId4" imgW="545626" imgH="177646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733800"/>
                        <a:ext cx="1295400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124200" y="4227513"/>
          <a:ext cx="1295400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45626" imgH="177646" progId="Equation.3">
                  <p:embed/>
                </p:oleObj>
              </mc:Choice>
              <mc:Fallback>
                <p:oleObj name="Equation" r:id="rId6" imgW="545626" imgH="17764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227513"/>
                        <a:ext cx="1295400" cy="42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C.BRev.FY97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LC.BRev.FY97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C.BRev.FY9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C.BRev.FY9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Porky:Words:ASCI:PSE:Budgets FY97:LC.BRev.FY97</Template>
  <TotalTime>327</TotalTime>
  <Pages>3</Pages>
  <Words>588</Words>
  <Application>Microsoft Office PowerPoint</Application>
  <PresentationFormat>On-screen Show (4:3)</PresentationFormat>
  <Paragraphs>105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Cambria Math</vt:lpstr>
      <vt:lpstr>Monotype Sorts</vt:lpstr>
      <vt:lpstr>Symbol</vt:lpstr>
      <vt:lpstr>Tahoma</vt:lpstr>
      <vt:lpstr>Times New Roman</vt:lpstr>
      <vt:lpstr>Wingdings</vt:lpstr>
      <vt:lpstr>LC.BRev.FY97</vt:lpstr>
      <vt:lpstr>Visio</vt:lpstr>
      <vt:lpstr>Equation</vt:lpstr>
      <vt:lpstr>Data Mining</vt:lpstr>
      <vt:lpstr>Support Vector Machines</vt:lpstr>
      <vt:lpstr>Support Vector Machines</vt:lpstr>
      <vt:lpstr>Support Vector Machines</vt:lpstr>
      <vt:lpstr>Support Vector Machines</vt:lpstr>
      <vt:lpstr>Support Vector Machines</vt:lpstr>
      <vt:lpstr>Support Vector Machines</vt:lpstr>
      <vt:lpstr>Support Vector Machines</vt:lpstr>
      <vt:lpstr>Linear SVM</vt:lpstr>
      <vt:lpstr>Learning Linear SVM</vt:lpstr>
      <vt:lpstr>Example of Linear SVM</vt:lpstr>
      <vt:lpstr>Learning Linear SVM</vt:lpstr>
      <vt:lpstr>Support Vector Machines</vt:lpstr>
      <vt:lpstr>Support Vector Machines</vt:lpstr>
      <vt:lpstr>Support Vector Machines</vt:lpstr>
      <vt:lpstr>Nonlinear Support Vector Machines</vt:lpstr>
      <vt:lpstr>Nonlinear Support Vector Machines</vt:lpstr>
      <vt:lpstr>Learning Nonlinear SVM</vt:lpstr>
      <vt:lpstr>Learning NonLinear SVM</vt:lpstr>
      <vt:lpstr>Learning Nonlinear SVM</vt:lpstr>
      <vt:lpstr>Example of Nonlinear SVM</vt:lpstr>
      <vt:lpstr>Learning Nonlinear SVM</vt:lpstr>
      <vt:lpstr>Characteristics of SVM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Mining</dc:title>
  <dc:creator>anujkarpatne@gmail.com</dc:creator>
  <cp:lastModifiedBy>Ines De Castro Dutra</cp:lastModifiedBy>
  <cp:revision>16</cp:revision>
  <cp:lastPrinted>2019-09-13T15:44:45Z</cp:lastPrinted>
  <dcterms:created xsi:type="dcterms:W3CDTF">2018-02-14T20:49:18Z</dcterms:created>
  <dcterms:modified xsi:type="dcterms:W3CDTF">2024-12-03T09:05:30Z</dcterms:modified>
</cp:coreProperties>
</file>