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90" r:id="rId4"/>
  </p:sldMasterIdLst>
  <p:notesMasterIdLst>
    <p:notesMasterId r:id="rId11"/>
  </p:notesMasterIdLst>
  <p:handoutMasterIdLst>
    <p:handoutMasterId r:id="rId12"/>
  </p:handoutMasterIdLst>
  <p:sldIdLst>
    <p:sldId id="495" r:id="rId5"/>
    <p:sldId id="453" r:id="rId6"/>
    <p:sldId id="497" r:id="rId7"/>
    <p:sldId id="498" r:id="rId8"/>
    <p:sldId id="500" r:id="rId9"/>
    <p:sldId id="496" r:id="rId10"/>
  </p:sldIdLst>
  <p:sldSz cx="9144000" cy="6858000" type="screen4x3"/>
  <p:notesSz cx="7099300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EC025-8FF0-8A1E-D764-CD58E6E0A84F}" name="José Cardoso Moreira" initials="JCM" userId="José Cardoso Moreira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p205870@ms.uporto.pt" initials="" lastIdx="2" clrIdx="0"/>
  <p:cmAuthor id="2" name="up205870@ms.uporto.pt" initials="u" lastIdx="2" clrIdx="1">
    <p:extLst>
      <p:ext uri="{19B8F6BF-5375-455C-9EA6-DF929625EA0E}">
        <p15:presenceInfo xmlns:p15="http://schemas.microsoft.com/office/powerpoint/2012/main" userId="up205870@ms.uporto.p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D210"/>
    <a:srgbClr val="CC6600"/>
    <a:srgbClr val="663300"/>
    <a:srgbClr val="FFFFCC"/>
    <a:srgbClr val="996633"/>
    <a:srgbClr val="C0C0C0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39" autoAdjust="0"/>
    <p:restoredTop sz="96247" autoAdjust="0"/>
  </p:normalViewPr>
  <p:slideViewPr>
    <p:cSldViewPr>
      <p:cViewPr varScale="1">
        <p:scale>
          <a:sx n="106" d="100"/>
          <a:sy n="106" d="100"/>
        </p:scale>
        <p:origin x="21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9F042CC-D246-4C33-B57B-DE63926461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defTabSz="95559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373057C-1B2D-4A76-A839-DDE74A215B5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8913" y="0"/>
            <a:ext cx="30749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t" anchorCtr="0" compatLnSpc="1">
            <a:prstTxWarp prst="textNoShape">
              <a:avLst/>
            </a:prstTxWarp>
          </a:bodyPr>
          <a:lstStyle>
            <a:lvl1pPr algn="r" defTabSz="95559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2304EE8C-95F4-4390-9EE1-63E66B62F9F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37725"/>
            <a:ext cx="307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defTabSz="955597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91B21582-8867-4095-B4F7-2F775313BA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8913" y="9737725"/>
            <a:ext cx="3074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2" tIns="47811" rIns="95622" bIns="47811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pPr>
              <a:defRPr/>
            </a:pPr>
            <a:fld id="{6A9A1E4D-57AD-43DD-AE18-11BE65BD0AEA}" type="slidenum">
              <a:rPr lang="en-GB" altLang="pt-PT"/>
              <a:pPr>
                <a:defRPr/>
              </a:pPr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>
            <a:extLst>
              <a:ext uri="{FF2B5EF4-FFF2-40B4-BE49-F238E27FC236}">
                <a16:creationId xmlns:a16="http://schemas.microsoft.com/office/drawing/2014/main" id="{BA80FEFC-5959-4DCB-9C89-2D2D0088F4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ACDA5CF1-3DCD-4E76-9CAD-FFF6C70F86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1BBAC1E-E8BD-4F2B-AD20-5B6F352374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7" name="Rectangle 5">
            <a:extLst>
              <a:ext uri="{FF2B5EF4-FFF2-40B4-BE49-F238E27FC236}">
                <a16:creationId xmlns:a16="http://schemas.microsoft.com/office/drawing/2014/main" id="{C1126FCF-6AE8-4AA1-948E-F0AAE8179F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 para editar os estilos de texto do modelo global</a:t>
            </a:r>
          </a:p>
          <a:p>
            <a:pPr lvl="1"/>
            <a:r>
              <a:rPr lang="en-GB" noProof="0"/>
              <a:t>Segundo nível</a:t>
            </a:r>
          </a:p>
          <a:p>
            <a:pPr lvl="2"/>
            <a:r>
              <a:rPr lang="en-GB" noProof="0"/>
              <a:t>Terceiro nível</a:t>
            </a:r>
          </a:p>
          <a:p>
            <a:pPr lvl="3"/>
            <a:r>
              <a:rPr lang="en-GB" noProof="0"/>
              <a:t>Quarto nível</a:t>
            </a:r>
          </a:p>
          <a:p>
            <a:pPr lvl="4"/>
            <a:r>
              <a:rPr lang="en-GB" noProof="0"/>
              <a:t>Quinto nível</a:t>
            </a:r>
          </a:p>
        </p:txBody>
      </p:sp>
      <p:sp>
        <p:nvSpPr>
          <p:cNvPr id="177158" name="Rectangle 6">
            <a:extLst>
              <a:ext uri="{FF2B5EF4-FFF2-40B4-BE49-F238E27FC236}">
                <a16:creationId xmlns:a16="http://schemas.microsoft.com/office/drawing/2014/main" id="{F5CDD2D8-7770-488C-AC3A-B3B09C785E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7159" name="Rectangle 7">
            <a:extLst>
              <a:ext uri="{FF2B5EF4-FFF2-40B4-BE49-F238E27FC236}">
                <a16:creationId xmlns:a16="http://schemas.microsoft.com/office/drawing/2014/main" id="{A2B695E9-C427-459F-861A-F163D8865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DA47A8-F685-4D58-A98D-53532CDA90B3}" type="slidenum">
              <a:rPr lang="en-GB" altLang="pt-PT"/>
              <a:pPr>
                <a:defRPr/>
              </a:pPr>
              <a:t>‹#›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Posição da Imagem do Diapositivo 1">
            <a:extLst>
              <a:ext uri="{FF2B5EF4-FFF2-40B4-BE49-F238E27FC236}">
                <a16:creationId xmlns:a16="http://schemas.microsoft.com/office/drawing/2014/main" id="{4F6FC315-CEC0-4942-9A8D-81D3EC75C5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Marcador de Posição de Notas 2">
            <a:extLst>
              <a:ext uri="{FF2B5EF4-FFF2-40B4-BE49-F238E27FC236}">
                <a16:creationId xmlns:a16="http://schemas.microsoft.com/office/drawing/2014/main" id="{7938B15A-7E3A-4E85-A4BB-9AAC87962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PT" altLang="pt-PT"/>
          </a:p>
        </p:txBody>
      </p:sp>
      <p:sp>
        <p:nvSpPr>
          <p:cNvPr id="11268" name="Marcador de Posição do Número do Diapositivo 3">
            <a:extLst>
              <a:ext uri="{FF2B5EF4-FFF2-40B4-BE49-F238E27FC236}">
                <a16:creationId xmlns:a16="http://schemas.microsoft.com/office/drawing/2014/main" id="{605B831C-62CF-401E-ACB0-B5AE0C2181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3134CF-703A-4114-9784-FF427A94CAC6}" type="slidenum">
              <a:rPr lang="pt-PT" altLang="pt-PT" sz="1200" smtClean="0"/>
              <a:pPr/>
              <a:t>2</a:t>
            </a:fld>
            <a:endParaRPr lang="pt-PT" altLang="pt-P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>
            <a:extLst>
              <a:ext uri="{FF2B5EF4-FFF2-40B4-BE49-F238E27FC236}">
                <a16:creationId xmlns:a16="http://schemas.microsoft.com/office/drawing/2014/main" id="{3F9939A0-A58A-46EC-AE72-3D660F720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AA63D005-2368-4FCD-AD05-99A35B1F67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5571" y="3021699"/>
            <a:ext cx="2740500" cy="705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pt-PT" sz="18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 dirty="0"/>
              <a:t>DATE | SUBTITLE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DB7EF0F-F9FA-4855-A45D-A4BECF7CFB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5571" y="2242294"/>
            <a:ext cx="6336900" cy="705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lang="pt-PT" sz="2475" b="1" kern="1200" cap="all" baseline="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6438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A0C05F4E-488E-4142-AF90-7CD29A626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CC42663-7884-4DA9-9177-B62F42054E9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4250" y="2527462"/>
            <a:ext cx="3144769" cy="33652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35DEFA-E982-4988-922A-CD2651A9BF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925461"/>
            <a:ext cx="3144769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7F0BDCE-677D-4316-AE6C-DE4C5B7314F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887391" y="1019062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 dirty="0" err="1"/>
              <a:t>Image</a:t>
            </a:r>
            <a:endParaRPr lang="pt-PT" dirty="0"/>
          </a:p>
        </p:txBody>
      </p:sp>
      <p:sp>
        <p:nvSpPr>
          <p:cNvPr id="9" name="Marcador de Posição do Texto 29">
            <a:extLst>
              <a:ext uri="{FF2B5EF4-FFF2-40B4-BE49-F238E27FC236}">
                <a16:creationId xmlns:a16="http://schemas.microsoft.com/office/drawing/2014/main" id="{45202E99-7244-44F2-BB34-B217A088991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8913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66CB5D-6135-4A0C-9107-55D0C605E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27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0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495ACACE-1B69-4C54-A282-34BA4E7F6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CE83292-C17B-4831-8C49-320071CFDA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4250" y="2622738"/>
            <a:ext cx="8275500" cy="326516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9" name="Marcador de Posição do Texto 29">
            <a:extLst>
              <a:ext uri="{FF2B5EF4-FFF2-40B4-BE49-F238E27FC236}">
                <a16:creationId xmlns:a16="http://schemas.microsoft.com/office/drawing/2014/main" id="{868327F2-B109-451B-9D56-8EAA7AF3C66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FAE21DA-0E80-4931-84E9-986C643151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4250" y="1633071"/>
            <a:ext cx="8275500" cy="4218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>
              <a:defRPr lang="pt-PT" sz="1575" b="0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</a:lstStyle>
          <a:p>
            <a:pPr lvl="0"/>
            <a:r>
              <a:rPr lang="pt-PT"/>
              <a:t>SECOND TITLE</a:t>
            </a:r>
            <a:endParaRPr lang="pt-PT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A9232E15-8EAE-42EE-B39F-6A8E258332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033461"/>
            <a:ext cx="8275500" cy="5457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10" name="Marcador de Posição do Texto 4">
            <a:extLst>
              <a:ext uri="{FF2B5EF4-FFF2-40B4-BE49-F238E27FC236}">
                <a16:creationId xmlns:a16="http://schemas.microsoft.com/office/drawing/2014/main" id="{29EF8CE1-1224-40BF-9D30-98BD9BA3F3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4250" y="2178613"/>
            <a:ext cx="8275500" cy="4218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pt-PT" sz="1575" b="0" kern="1200" dirty="0" smtClean="0">
                <a:solidFill>
                  <a:srgbClr val="F4313F"/>
                </a:solidFill>
                <a:latin typeface="+mn-lt"/>
                <a:ea typeface="+mj-ea"/>
                <a:cs typeface="+mj-cs"/>
              </a:defRPr>
            </a:lvl1pPr>
            <a:lvl2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2pPr>
            <a:lvl3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3pPr>
            <a:lvl4pPr>
              <a:defRPr lang="pt-PT" sz="1575" b="0" kern="12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4pPr>
            <a:lvl5pPr>
              <a:defRPr lang="pt-PT" sz="1575" b="0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5pPr>
          </a:lstStyle>
          <a:p>
            <a:pPr lvl="0"/>
            <a:r>
              <a:rPr lang="pt-PT" dirty="0"/>
              <a:t>| SUBTITLE</a:t>
            </a:r>
          </a:p>
        </p:txBody>
      </p:sp>
    </p:spTree>
    <p:extLst>
      <p:ext uri="{BB962C8B-B14F-4D97-AF65-F5344CB8AC3E}">
        <p14:creationId xmlns:p14="http://schemas.microsoft.com/office/powerpoint/2010/main" val="20922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jec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BE2CF6A-4305-4407-B152-55B819B7F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FDFDB19-6F72-45F5-96B1-7E7E1F5FA0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033461"/>
            <a:ext cx="8275500" cy="92334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 err="1"/>
              <a:t>Title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CE83292-C17B-4831-8C49-320071CFDA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4250" y="2081481"/>
            <a:ext cx="8275500" cy="38164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9" name="Marcador de Posição do Texto 29">
            <a:extLst>
              <a:ext uri="{FF2B5EF4-FFF2-40B4-BE49-F238E27FC236}">
                <a16:creationId xmlns:a16="http://schemas.microsoft.com/office/drawing/2014/main" id="{868327F2-B109-451B-9D56-8EAA7AF3C66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128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60029C81-13F7-42C8-88B9-F0A323C56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0F11F24-BDD1-4625-B0AC-223167D681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709739"/>
            <a:ext cx="8275500" cy="171926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lang="pt-PT" sz="2475" b="1" kern="1200" cap="all" baseline="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A5DB239-CE83-4CDD-A06C-88D7445B166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4250" y="3456433"/>
            <a:ext cx="82755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pt-PT" sz="1800" kern="1200" cap="all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8583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4DA05819-8051-4861-9A29-56DF454D5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71B68F6-D9F9-42C4-8502-193BDA8FAC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033461"/>
            <a:ext cx="8275500" cy="925200"/>
          </a:xfrm>
          <a:prstGeom prst="rect">
            <a:avLst/>
          </a:prstGeom>
        </p:spPr>
        <p:txBody>
          <a:bodyPr anchor="ctr" anchorCtr="0"/>
          <a:lstStyle>
            <a:lvl1pPr>
              <a:defRPr lang="pt-PT" sz="2400" b="1" kern="1200" cap="all" baseline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93AB2AB-4255-4EB6-8F02-77E3A550FD9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4251" y="2081063"/>
            <a:ext cx="4080600" cy="38168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B72169F-4D10-4882-B189-31F93F20C0C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33305" y="2081063"/>
            <a:ext cx="4076445" cy="38168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>
              <a:defRPr lang="pt-PT" sz="142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pt-PT" sz="135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pt-PT" sz="127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pt-P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12" name="Marcador de Posição do Texto 29">
            <a:extLst>
              <a:ext uri="{FF2B5EF4-FFF2-40B4-BE49-F238E27FC236}">
                <a16:creationId xmlns:a16="http://schemas.microsoft.com/office/drawing/2014/main" id="{3042B790-75E9-4863-886B-C0D3C1EB06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3353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>
            <a:extLst>
              <a:ext uri="{FF2B5EF4-FFF2-40B4-BE49-F238E27FC236}">
                <a16:creationId xmlns:a16="http://schemas.microsoft.com/office/drawing/2014/main" id="{EED0D2ED-20A9-4AAB-A2A0-D8ACE7EE5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AC53A2-F62C-4CF4-B784-9F8FF25AF1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033461"/>
            <a:ext cx="8275500" cy="9252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 err="1"/>
              <a:t>title</a:t>
            </a:r>
            <a:endParaRPr lang="pt-PT" dirty="0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39EC8AF-0B13-4409-8EFF-3CAF56DCB6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4251" y="2081062"/>
            <a:ext cx="4063931" cy="74199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lang="pt-PT" sz="1950" b="0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 dirty="0"/>
              <a:t>SUBTITLE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2599D6B-3281-438E-8873-2AD3673D4DD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4251" y="2834005"/>
            <a:ext cx="4063931" cy="3063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8EEDE33-6437-4641-B283-8FF140C85B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32194" y="2081062"/>
            <a:ext cx="4080600" cy="74199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 lang="pt-PT" sz="1950" b="0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pt-PT" dirty="0"/>
              <a:t>SUBTITLE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81DA038B-EDB3-4E51-B2FE-BFC882FC4A6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834005"/>
            <a:ext cx="4080600" cy="30638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14" name="Marcador de Posição do Texto 29">
            <a:extLst>
              <a:ext uri="{FF2B5EF4-FFF2-40B4-BE49-F238E27FC236}">
                <a16:creationId xmlns:a16="http://schemas.microsoft.com/office/drawing/2014/main" id="{F96B95D7-BFB1-40D3-9A20-2703992A380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6273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1C85A762-6684-4962-9E03-EC4932344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52A41CF-09F1-4F5D-AE7F-7FA004AF35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1033461"/>
            <a:ext cx="8275500" cy="9252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8" name="Marcador de Posição do Texto 29">
            <a:extLst>
              <a:ext uri="{FF2B5EF4-FFF2-40B4-BE49-F238E27FC236}">
                <a16:creationId xmlns:a16="http://schemas.microsoft.com/office/drawing/2014/main" id="{2C6FDBB1-205A-41C2-BBE8-29AF101177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849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B0CBD7EB-65EB-4FA0-90FD-137E9630C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Posição do Texto 29">
            <a:extLst>
              <a:ext uri="{FF2B5EF4-FFF2-40B4-BE49-F238E27FC236}">
                <a16:creationId xmlns:a16="http://schemas.microsoft.com/office/drawing/2014/main" id="{482C18DE-31A1-4627-BE7C-FCA18E2901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8942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3E892D03-5446-4198-8A7B-742588FD8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3C82440-FEC6-4FD1-858E-8B1DC7DAD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250" y="926037"/>
            <a:ext cx="3144769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lang="pt-PT" sz="2400" b="1" kern="1200" cap="all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dirty="0"/>
              <a:t>TITLE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54F1050-09C5-4310-9B43-FEE04C89E9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7391" y="1033462"/>
            <a:ext cx="4822359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275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1C91861-C5B2-41D1-86A7-CDF7E3A30E2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4250" y="2526238"/>
            <a:ext cx="3144769" cy="33716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dirty="0" err="1"/>
              <a:t>Click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 to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text</a:t>
            </a:r>
            <a:endParaRPr lang="pt-PT" dirty="0"/>
          </a:p>
        </p:txBody>
      </p:sp>
      <p:sp>
        <p:nvSpPr>
          <p:cNvPr id="9" name="Marcador de Posição do Texto 29">
            <a:extLst>
              <a:ext uri="{FF2B5EF4-FFF2-40B4-BE49-F238E27FC236}">
                <a16:creationId xmlns:a16="http://schemas.microsoft.com/office/drawing/2014/main" id="{07A4CE7A-A555-4E50-8228-FE31019000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4250" y="6004801"/>
            <a:ext cx="2937510" cy="3651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PT" dirty="0"/>
              <a:t>No. | </a:t>
            </a:r>
            <a:r>
              <a:rPr lang="pt-PT" dirty="0" err="1"/>
              <a:t>Author</a:t>
            </a:r>
            <a:r>
              <a:rPr lang="pt-PT" dirty="0"/>
              <a:t> </a:t>
            </a:r>
            <a:r>
              <a:rPr lang="pt-PT" dirty="0" err="1"/>
              <a:t>name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821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B26D4213-576E-45AE-906C-397854301A9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 Box 57">
            <a:extLst>
              <a:ext uri="{FF2B5EF4-FFF2-40B4-BE49-F238E27FC236}">
                <a16:creationId xmlns:a16="http://schemas.microsoft.com/office/drawing/2014/main" id="{154D6452-9636-7DCE-DBF2-BF9BD90938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4400" y="6510338"/>
            <a:ext cx="7985125" cy="2746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pt-PT" altLang="pt-PT" sz="1200">
                <a:latin typeface="Verdana" panose="020B0604030504040204" pitchFamily="34" charset="0"/>
              </a:rPr>
              <a:t>								</a:t>
            </a:r>
            <a:fld id="{9BCF8054-5EBB-489C-9948-B7E4048EB655}" type="slidenum">
              <a:rPr lang="pt-PT" altLang="pt-PT" sz="1000" smtClean="0">
                <a:latin typeface="Verdana" panose="020B0604030504040204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altLang="pt-PT" sz="100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  <p:sldLayoutId id="214748420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rbm.networ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YqZ2iX30zU?si=VA9G-AJavDAlhqLl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7AF0D3F-5C91-CE01-5A4E-5F2F78100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Course Presentation</a:t>
            </a:r>
          </a:p>
          <a:p>
            <a:r>
              <a:rPr lang="en-GB" dirty="0"/>
              <a:t>2024/2024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E43729-11F0-1AE1-E9ED-6A4ED6C27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Research Work Plan </a:t>
            </a:r>
            <a:r>
              <a:rPr lang="en-GB" b="0" dirty="0"/>
              <a:t>(2MiM15)</a:t>
            </a:r>
          </a:p>
        </p:txBody>
      </p:sp>
    </p:spTree>
    <p:extLst>
      <p:ext uri="{BB962C8B-B14F-4D97-AF65-F5344CB8AC3E}">
        <p14:creationId xmlns:p14="http://schemas.microsoft.com/office/powerpoint/2010/main" val="186631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B51703E2-7960-4D65-8B2D-B828F5325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332656"/>
            <a:ext cx="67325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en-GB" altLang="pt-PT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Course 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48F03A-A14C-6F40-9404-FD49BD525D02}"/>
              </a:ext>
            </a:extLst>
          </p:cNvPr>
          <p:cNvSpPr txBox="1"/>
          <p:nvPr/>
        </p:nvSpPr>
        <p:spPr>
          <a:xfrm>
            <a:off x="467545" y="1556792"/>
            <a:ext cx="8136904" cy="453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Identify the research question(s) 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discuss the gap(s) students want to address in the master dissertation (including the project + internship report);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Fully perform a </a:t>
            </a: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comprehensive and updated literature review 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 the chosen topic (including the project + internship report);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Identify the most suitable </a:t>
            </a: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address the research problem and questions (i.e., research design, data collection methods and analysis).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Write and present a comprehensive </a:t>
            </a:r>
            <a:r>
              <a:rPr lang="en-GB" sz="1800" b="1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Final Research Proposal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including the:</a:t>
            </a:r>
          </a:p>
          <a:p>
            <a:pPr marL="857250" lvl="1" indent="-400050" algn="just">
              <a:lnSpc>
                <a:spcPct val="115000"/>
              </a:lnSpc>
              <a:buAutoNum type="romanLcParenBoth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iterature review, </a:t>
            </a:r>
          </a:p>
          <a:p>
            <a:pPr marL="857250" lvl="1" indent="-400050" algn="just">
              <a:lnSpc>
                <a:spcPct val="115000"/>
              </a:lnSpc>
              <a:buAutoNum type="romanLcParenBoth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esearch model, inclusive of the research question(s)/hypotheses, and </a:t>
            </a:r>
          </a:p>
          <a:p>
            <a:pPr marL="857250" lvl="1" indent="-400050" algn="just">
              <a:lnSpc>
                <a:spcPct val="115000"/>
              </a:lnSpc>
              <a:buAutoNum type="romanLcParenBoth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ethodology, such as the selected methodological approach, the methods to be used, sampling, and the expected procedures of data collection and analysis.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Understand and discuss the </a:t>
            </a: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ethical issues 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conducting management research, underscoring the seven principles of responsible research (</a:t>
            </a:r>
            <a:r>
              <a:rPr lang="en-GB" sz="1800" u="sng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RRBM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lose-up of a network&#10;&#10;Description automatically generated">
            <a:extLst>
              <a:ext uri="{FF2B5EF4-FFF2-40B4-BE49-F238E27FC236}">
                <a16:creationId xmlns:a16="http://schemas.microsoft.com/office/drawing/2014/main" id="{681F8419-6964-7E78-306E-9836F59B26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00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275865" y="-511"/>
            <a:ext cx="4592270" cy="9144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C711931-D1CE-827B-46AA-E21CA152E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414" y="3091928"/>
            <a:ext cx="6808922" cy="2387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pt-PT" sz="57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Why is this course so important?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339422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9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53956E4-B7E4-0ECA-D6E9-FEB32397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476672"/>
            <a:ext cx="67325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  <a:spcBef>
                <a:spcPct val="30000"/>
              </a:spcBef>
            </a:pPr>
            <a:r>
              <a:rPr lang="en-GB" altLang="pt-PT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Let’s do some maths…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5490B4-AE64-F1FB-7F35-3DE349187B45}"/>
              </a:ext>
            </a:extLst>
          </p:cNvPr>
          <p:cNvSpPr txBox="1"/>
          <p:nvPr/>
        </p:nvSpPr>
        <p:spPr>
          <a:xfrm>
            <a:off x="402794" y="1268760"/>
            <a:ext cx="834566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 the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Tuition Cost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paid for the master’s (for 2 years)</a:t>
            </a:r>
          </a:p>
          <a:p>
            <a:pPr marL="342900" indent="-342900" algn="just"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Estimate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Indirect </a:t>
            </a:r>
            <a:r>
              <a:rPr lang="en-GB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(for 2 years), such as: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GB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</a:t>
            </a:r>
            <a:r>
              <a:rPr lang="en-GB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 case you are living in a</a:t>
            </a: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residency or away from your family home)</a:t>
            </a:r>
          </a:p>
          <a:p>
            <a:pPr marL="800100" lvl="1" indent="-342900" algn="just">
              <a:buAutoNum type="alphaLcParenR"/>
            </a:pP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Living expenses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(for 2 years), such as food, telecommunications, transport, books and school material</a:t>
            </a:r>
          </a:p>
          <a:p>
            <a:pPr marL="342900" indent="-342900" algn="just">
              <a:buAutoNum type="arabicPeriod"/>
            </a:pP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Estimate the </a:t>
            </a:r>
            <a:r>
              <a:rPr lang="en-GB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Opportunity Cost</a:t>
            </a: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 2 years), which can be calculated by estimating the annual salary you could be making if you were employed full-time.</a:t>
            </a:r>
          </a:p>
          <a:p>
            <a:pPr marL="342900" indent="-342900" algn="just"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Investment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your master by </a:t>
            </a: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umming all components (1 + 2(a) + 2(b) + 3). </a:t>
            </a:r>
          </a:p>
          <a:p>
            <a:pPr marL="342900" indent="-342900" algn="just"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Estimate how many months you will need to recover your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Investment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presuming you start working immediately after graduation.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Investment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ects (presuming a Master = 120 ects)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  the </a:t>
            </a:r>
            <a:r>
              <a:rPr lang="en-GB" sz="1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Investment </a:t>
            </a: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Dissertation Plan (9 ects) + Dissertation (30 ects)</a:t>
            </a:r>
          </a:p>
          <a:p>
            <a:pPr marL="342900" lvl="0" indent="-342900" algn="just">
              <a:buFont typeface="+mj-lt"/>
              <a:buAutoNum type="arabicPeriod"/>
            </a:pPr>
            <a:endParaRPr lang="en-GB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GB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Now presume you start working now, and you do not conclude the Dissertation.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the </a:t>
            </a:r>
            <a:r>
              <a:rPr lang="en-GB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sunk costs </a:t>
            </a:r>
            <a:r>
              <a:rPr lang="en-GB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(costs already incurred and not recoverable )?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en-GB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added cost of </a:t>
            </a:r>
            <a:r>
              <a:rPr lang="en-GB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delaying the Dissertation </a:t>
            </a:r>
            <a:r>
              <a:rPr lang="en-GB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graduating one year later?</a:t>
            </a:r>
          </a:p>
        </p:txBody>
      </p:sp>
    </p:spTree>
    <p:extLst>
      <p:ext uri="{BB962C8B-B14F-4D97-AF65-F5344CB8AC3E}">
        <p14:creationId xmlns:p14="http://schemas.microsoft.com/office/powerpoint/2010/main" val="205786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53956E4-B7E4-0ECA-D6E9-FEB32397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706" y="2924944"/>
            <a:ext cx="67325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b="1" dirty="0">
                <a:latin typeface="+mn-lt"/>
                <a:ea typeface="Verdana" panose="020B0604030504040204" pitchFamily="34" charset="0"/>
                <a:hlinkClick r:id="rId2"/>
              </a:rPr>
              <a:t>Why Research is Cool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  <a:ea typeface="Verdana" panose="020B0604030504040204" pitchFamily="34" charset="0"/>
                <a:hlinkClick r:id="rId2"/>
              </a:rPr>
              <a:t>?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+mn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8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069400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 de apresentação personalizado">
  <a:themeElements>
    <a:clrScheme name="FEP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F4313F"/>
      </a:accent1>
      <a:accent2>
        <a:srgbClr val="FF6566"/>
      </a:accent2>
      <a:accent3>
        <a:srgbClr val="FEB5B5"/>
      </a:accent3>
      <a:accent4>
        <a:srgbClr val="BEBBB3"/>
      </a:accent4>
      <a:accent5>
        <a:srgbClr val="858585"/>
      </a:accent5>
      <a:accent6>
        <a:srgbClr val="3F3F3F"/>
      </a:accent6>
      <a:hlink>
        <a:srgbClr val="8B8B8B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93fa5dcd-35e1-479f-974c-50ae2771083b" xsi:nil="true"/>
    <AppVersion xmlns="93fa5dcd-35e1-479f-974c-50ae2771083b" xsi:nil="true"/>
    <NotebookType xmlns="93fa5dcd-35e1-479f-974c-50ae2771083b" xsi:nil="true"/>
    <FolderType xmlns="93fa5dcd-35e1-479f-974c-50ae2771083b" xsi:nil="true"/>
    <Student_Groups xmlns="93fa5dcd-35e1-479f-974c-50ae2771083b">
      <UserInfo>
        <DisplayName/>
        <AccountId xsi:nil="true"/>
        <AccountType/>
      </UserInfo>
    </Student_Groups>
    <Invited_Students xmlns="93fa5dcd-35e1-479f-974c-50ae2771083b" xsi:nil="true"/>
    <Students xmlns="93fa5dcd-35e1-479f-974c-50ae2771083b">
      <UserInfo>
        <DisplayName/>
        <AccountId xsi:nil="true"/>
        <AccountType/>
      </UserInfo>
    </Students>
    <Teachers xmlns="93fa5dcd-35e1-479f-974c-50ae2771083b">
      <UserInfo>
        <DisplayName/>
        <AccountId xsi:nil="true"/>
        <AccountType/>
      </UserInfo>
    </Teachers>
    <Self_Registration_Enabled xmlns="93fa5dcd-35e1-479f-974c-50ae2771083b" xsi:nil="true"/>
    <Invited_Teachers xmlns="93fa5dcd-35e1-479f-974c-50ae2771083b" xsi:nil="true"/>
    <Owner xmlns="93fa5dcd-35e1-479f-974c-50ae2771083b">
      <UserInfo>
        <DisplayName/>
        <AccountId xsi:nil="true"/>
        <AccountType/>
      </UserInfo>
    </Own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8E9D5B97E15C43ADA8E61263C6E460" ma:contentTypeVersion="24" ma:contentTypeDescription="Criar um novo documento." ma:contentTypeScope="" ma:versionID="9b7934ac3d9578558e0769e1c7c0fc60">
  <xsd:schema xmlns:xsd="http://www.w3.org/2001/XMLSchema" xmlns:xs="http://www.w3.org/2001/XMLSchema" xmlns:p="http://schemas.microsoft.com/office/2006/metadata/properties" xmlns:ns3="93fa5dcd-35e1-479f-974c-50ae2771083b" xmlns:ns4="5b55a6df-1aa9-4077-88e1-3d27c2aff653" targetNamespace="http://schemas.microsoft.com/office/2006/metadata/properties" ma:root="true" ma:fieldsID="002296252cbac73be81ad1963c020015" ns3:_="" ns4:_="">
    <xsd:import namespace="93fa5dcd-35e1-479f-974c-50ae2771083b"/>
    <xsd:import namespace="5b55a6df-1aa9-4077-88e1-3d27c2aff653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fa5dcd-35e1-479f-974c-50ae2771083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MediaServiceAutoTags" ma:internalName="MediaServiceAutoTags" ma:readOnly="true">
      <xsd:simpleType>
        <xsd:restriction base="dms:Text"/>
      </xsd:simpleType>
    </xsd:element>
    <xsd:element name="MediaServiceOCR" ma:index="2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7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5a6df-1aa9-4077-88e1-3d27c2aff65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ash de Sugestão de Partilha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8CE8F7-CAB8-423B-80FC-9DD44F6BAF41}">
  <ds:schemaRefs>
    <ds:schemaRef ds:uri="http://purl.org/dc/elements/1.1/"/>
    <ds:schemaRef ds:uri="http://schemas.microsoft.com/office/2006/metadata/properties"/>
    <ds:schemaRef ds:uri="93fa5dcd-35e1-479f-974c-50ae2771083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b55a6df-1aa9-4077-88e1-3d27c2aff65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0E6370-7C4F-409E-A0A9-3C2DE21583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fa5dcd-35e1-479f-974c-50ae2771083b"/>
    <ds:schemaRef ds:uri="5b55a6df-1aa9-4077-88e1-3d27c2aff6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763A44-1D6F-46E7-95EB-C857863818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</TotalTime>
  <Words>394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Times New Roman</vt:lpstr>
      <vt:lpstr>Verdana</vt:lpstr>
      <vt:lpstr>Modelo de apresentação personalizado</vt:lpstr>
      <vt:lpstr>Research Work Plan (2MiM15)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Rosário Moreira</dc:creator>
  <cp:lastModifiedBy>Luísa Helena Ferreira Pinto</cp:lastModifiedBy>
  <cp:revision>969</cp:revision>
  <cp:lastPrinted>2018-09-12T10:17:19Z</cp:lastPrinted>
  <dcterms:created xsi:type="dcterms:W3CDTF">2001-06-22T08:11:26Z</dcterms:created>
  <dcterms:modified xsi:type="dcterms:W3CDTF">2024-09-17T13:23:15Z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0x0101005C8E9D5B97E15C43ADA8E61263C6E460</vt:lpwstr>
  </property>
</Properties>
</file>